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33"/>
  </p:notesMasterIdLst>
  <p:sldIdLst>
    <p:sldId id="256" r:id="rId3"/>
    <p:sldId id="281" r:id="rId4"/>
    <p:sldId id="282" r:id="rId5"/>
    <p:sldId id="284" r:id="rId6"/>
    <p:sldId id="285" r:id="rId7"/>
    <p:sldId id="287" r:id="rId8"/>
    <p:sldId id="286" r:id="rId9"/>
    <p:sldId id="257" r:id="rId10"/>
    <p:sldId id="258" r:id="rId11"/>
    <p:sldId id="259" r:id="rId12"/>
    <p:sldId id="260" r:id="rId13"/>
    <p:sldId id="28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x="12192000" cy="6858000"/>
  <p:notesSz cx="6858000" cy="9144000"/>
  <p:embeddedFontLst>
    <p:embeddedFont>
      <p:font typeface="Garamond" panose="02020404030301010803" pitchFamily="18"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ul3qC2MWM0VQwRPAt+Xmb3HiY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249" autoAdjust="0"/>
  </p:normalViewPr>
  <p:slideViewPr>
    <p:cSldViewPr snapToGrid="0">
      <p:cViewPr varScale="1">
        <p:scale>
          <a:sx n="114" d="100"/>
          <a:sy n="114" d="100"/>
        </p:scale>
        <p:origin x="4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customschemas.google.com/relationships/presentationmetadata" Target="metadata"/><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3b5f4ef37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gd3b5f4ef3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2298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9" name="Google Shape;3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7" name="Google Shape;1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3b5f4ef3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d3b5f4ef3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pic>
        <p:nvPicPr>
          <p:cNvPr id="13" name="Google Shape;13;p20" descr="HD-PanelTitle-GrommetsCombine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4" name="Google Shape;14;p20"/>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16" name="Google Shape;16;p20"/>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9" name="Google Shape;19;p20"/>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34"/>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94" name="Google Shape;94;p34"/>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5" name="Google Shape;95;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34"/>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99" name="Google Shape;99;p34"/>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00" name="Google Shape;100;p34"/>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1"/>
        <p:cNvGrpSpPr/>
        <p:nvPr/>
      </p:nvGrpSpPr>
      <p:grpSpPr>
        <a:xfrm>
          <a:off x="0" y="0"/>
          <a:ext cx="0" cy="0"/>
          <a:chOff x="0" y="0"/>
          <a:chExt cx="0" cy="0"/>
        </a:xfrm>
      </p:grpSpPr>
      <p:sp>
        <p:nvSpPr>
          <p:cNvPr id="102" name="Google Shape;102;p35"/>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5"/>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4" name="Google Shape;104;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36"/>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6"/>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0" name="Google Shape;110;p36"/>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1" name="Google Shape;111;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36"/>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15" name="Google Shape;115;p36"/>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16" name="Google Shape;116;p3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7"/>
        <p:cNvGrpSpPr/>
        <p:nvPr/>
      </p:nvGrpSpPr>
      <p:grpSpPr>
        <a:xfrm>
          <a:off x="0" y="0"/>
          <a:ext cx="0" cy="0"/>
          <a:chOff x="0" y="0"/>
          <a:chExt cx="0" cy="0"/>
        </a:xfrm>
      </p:grpSpPr>
      <p:sp>
        <p:nvSpPr>
          <p:cNvPr id="118" name="Google Shape;118;p37"/>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7"/>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0" name="Google Shape;120;p37"/>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1" name="Google Shape;121;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24" name="Google Shape;124;p37"/>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3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8"/>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28" name="Google Shape;128;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1" name="Google Shape;131;p3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39"/>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9"/>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5" name="Google Shape;135;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8" name="Google Shape;138;p39"/>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6"/>
        <p:cNvGrpSpPr/>
        <p:nvPr/>
      </p:nvGrpSpPr>
      <p:grpSpPr>
        <a:xfrm>
          <a:off x="0" y="0"/>
          <a:ext cx="0" cy="0"/>
          <a:chOff x="0" y="0"/>
          <a:chExt cx="0" cy="0"/>
        </a:xfrm>
      </p:grpSpPr>
      <p:cxnSp>
        <p:nvCxnSpPr>
          <p:cNvPr id="147" name="Google Shape;147;p2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48" name="Google Shape;148;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50" name="Google Shape;150;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sp>
        <p:nvSpPr>
          <p:cNvPr id="154" name="Google Shape;154;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cxnSp>
        <p:nvCxnSpPr>
          <p:cNvPr id="21" name="Google Shape;21;p2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22" name="Google Shape;22;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24" name="Google Shape;24;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37" name="Google Shape;37;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27"/>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cxnSp>
        <p:nvCxnSpPr>
          <p:cNvPr id="42" name="Google Shape;42;p2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3" name="Google Shape;43;p2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5" name="Google Shape;45;p28"/>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6" name="Google Shape;46;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2" name="Google Shape;52;p29"/>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3" name="Google Shape;53;p29"/>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4" name="Google Shape;54;p29"/>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5" name="Google Shape;55;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58" name="Google Shape;58;p2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64" name="Google Shape;64;p30"/>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1"/>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72" name="Google Shape;72;p31"/>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3" name="Google Shape;73;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76" name="Google Shape;76;p31"/>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7"/>
        <p:cNvGrpSpPr/>
        <p:nvPr/>
      </p:nvGrpSpPr>
      <p:grpSpPr>
        <a:xfrm>
          <a:off x="0" y="0"/>
          <a:ext cx="0" cy="0"/>
          <a:chOff x="0" y="0"/>
          <a:chExt cx="0" cy="0"/>
        </a:xfrm>
      </p:grpSpPr>
      <p:sp>
        <p:nvSpPr>
          <p:cNvPr id="78" name="Google Shape;78;p32"/>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00000"/>
              </a:lnSpc>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lnSpc>
                <a:spcPct val="100000"/>
              </a:lnSpc>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lnSpc>
                <a:spcPct val="100000"/>
              </a:lnSpc>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lnSpc>
                <a:spcPct val="100000"/>
              </a:lnSpc>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lnSpc>
                <a:spcPct val="100000"/>
              </a:lnSpc>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lnSpc>
                <a:spcPct val="100000"/>
              </a:lnSpc>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lnSpc>
                <a:spcPct val="100000"/>
              </a:lnSpc>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lnSpc>
                <a:spcPct val="100000"/>
              </a:lnSpc>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lnSpc>
                <a:spcPct val="100000"/>
              </a:lnSpc>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0" name="Google Shape;80;p32"/>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1" name="Google Shape;81;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4"/>
        <p:cNvGrpSpPr/>
        <p:nvPr/>
      </p:nvGrpSpPr>
      <p:grpSpPr>
        <a:xfrm>
          <a:off x="0" y="0"/>
          <a:ext cx="0" cy="0"/>
          <a:chOff x="0" y="0"/>
          <a:chExt cx="0" cy="0"/>
        </a:xfrm>
      </p:grpSpPr>
      <p:sp>
        <p:nvSpPr>
          <p:cNvPr id="85" name="Google Shape;85;p33"/>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87" name="Google Shape;87;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90" name="Google Shape;90;p3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pic>
        <p:nvPicPr>
          <p:cNvPr id="6" name="Google Shape;6;p19" descr="HD-PanelContent-GrommetsCombined.png"/>
          <p:cNvPicPr preferRelativeResize="0"/>
          <p:nvPr/>
        </p:nvPicPr>
        <p:blipFill rotWithShape="1">
          <a:blip r:embed="rId18">
            <a:alphaModFix/>
          </a:blip>
          <a:srcRect/>
          <a:stretch/>
        </p:blipFill>
        <p:spPr>
          <a:xfrm>
            <a:off x="0" y="0"/>
            <a:ext cx="12188825" cy="6856214"/>
          </a:xfrm>
          <a:prstGeom prst="rect">
            <a:avLst/>
          </a:prstGeom>
          <a:noFill/>
          <a:ln>
            <a:noFill/>
          </a:ln>
        </p:spPr>
      </p:pic>
      <p:sp>
        <p:nvSpPr>
          <p:cNvPr id="7" name="Google Shape;7;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8" name="Google Shape;8;p1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9" name="Google Shape;9;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0" name="Google Shape;10;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1" name="Google Shape;11;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9"/>
        <p:cNvGrpSpPr/>
        <p:nvPr/>
      </p:nvGrpSpPr>
      <p:grpSpPr>
        <a:xfrm>
          <a:off x="0" y="0"/>
          <a:ext cx="0" cy="0"/>
          <a:chOff x="0" y="0"/>
          <a:chExt cx="0" cy="0"/>
        </a:xfrm>
      </p:grpSpPr>
      <p:pic>
        <p:nvPicPr>
          <p:cNvPr id="140" name="Google Shape;140;p22" descr="HD-PanelContent-GrommetsCombined.png"/>
          <p:cNvPicPr preferRelativeResize="0"/>
          <p:nvPr/>
        </p:nvPicPr>
        <p:blipFill rotWithShape="1">
          <a:blip r:embed="rId5">
            <a:alphaModFix/>
          </a:blip>
          <a:srcRect/>
          <a:stretch/>
        </p:blipFill>
        <p:spPr>
          <a:xfrm>
            <a:off x="0" y="0"/>
            <a:ext cx="12188825" cy="6856214"/>
          </a:xfrm>
          <a:prstGeom prst="rect">
            <a:avLst/>
          </a:prstGeom>
          <a:noFill/>
          <a:ln>
            <a:noFill/>
          </a:ln>
        </p:spPr>
      </p:pic>
      <p:sp>
        <p:nvSpPr>
          <p:cNvPr id="141" name="Google Shape;141;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FEFEFE"/>
              </a:buClr>
              <a:buSzPts val="4400"/>
              <a:buFont typeface="Garamond"/>
              <a:buNone/>
              <a:defRPr sz="4400" b="0" i="0" u="none" strike="noStrike" cap="none">
                <a:solidFill>
                  <a:srgbClr val="FEFEFE"/>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42" name="Google Shape;142;p2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FEFEFE"/>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FEFEFE"/>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FEFEFE"/>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FEFEFE"/>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FEFEFE"/>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FEFEFE"/>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FEFEFE"/>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FEFEFE"/>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FEFEFE"/>
                </a:solidFill>
                <a:latin typeface="Garamond"/>
                <a:ea typeface="Garamond"/>
                <a:cs typeface="Garamond"/>
                <a:sym typeface="Garamond"/>
              </a:defRPr>
            </a:lvl9pPr>
          </a:lstStyle>
          <a:p>
            <a:endParaRPr/>
          </a:p>
        </p:txBody>
      </p:sp>
      <p:sp>
        <p:nvSpPr>
          <p:cNvPr id="143" name="Google Shape;143;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9pPr>
          </a:lstStyle>
          <a:p>
            <a:endParaRPr/>
          </a:p>
        </p:txBody>
      </p:sp>
      <p:sp>
        <p:nvSpPr>
          <p:cNvPr id="144" name="Google Shape;144;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9pPr>
          </a:lstStyle>
          <a:p>
            <a:endParaRPr/>
          </a:p>
        </p:txBody>
      </p:sp>
      <p:sp>
        <p:nvSpPr>
          <p:cNvPr id="145" name="Google Shape;145;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
          <p:cNvSpPr txBox="1">
            <a:spLocks noGrp="1"/>
          </p:cNvSpPr>
          <p:nvPr>
            <p:ph type="ctrTitle"/>
          </p:nvPr>
        </p:nvSpPr>
        <p:spPr>
          <a:xfrm>
            <a:off x="2692398" y="1871131"/>
            <a:ext cx="6815669" cy="1738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2626"/>
              </a:buClr>
              <a:buSzPts val="4800"/>
              <a:buFont typeface="Garamond"/>
              <a:buNone/>
            </a:pPr>
            <a:r>
              <a:rPr lang="en-US" sz="4800">
                <a:latin typeface="Roboto"/>
                <a:ea typeface="Roboto"/>
                <a:cs typeface="Roboto"/>
                <a:sym typeface="Roboto"/>
              </a:rPr>
              <a:t>Open Records 2021:</a:t>
            </a:r>
            <a:br>
              <a:rPr lang="en-US" sz="4800">
                <a:latin typeface="Roboto"/>
                <a:ea typeface="Roboto"/>
                <a:cs typeface="Roboto"/>
                <a:sym typeface="Roboto"/>
              </a:rPr>
            </a:br>
            <a:r>
              <a:rPr lang="en-US" sz="4800">
                <a:latin typeface="Roboto"/>
                <a:ea typeface="Roboto"/>
                <a:cs typeface="Roboto"/>
                <a:sym typeface="Roboto"/>
              </a:rPr>
              <a:t>What do I need to know?</a:t>
            </a:r>
            <a:endParaRPr>
              <a:latin typeface="Roboto"/>
              <a:ea typeface="Roboto"/>
              <a:cs typeface="Roboto"/>
              <a:sym typeface="Roboto"/>
            </a:endParaRPr>
          </a:p>
        </p:txBody>
      </p:sp>
      <p:sp>
        <p:nvSpPr>
          <p:cNvPr id="162" name="Google Shape;162;p1"/>
          <p:cNvSpPr txBox="1">
            <a:spLocks noGrp="1"/>
          </p:cNvSpPr>
          <p:nvPr>
            <p:ph type="subTitle" idx="1"/>
          </p:nvPr>
        </p:nvSpPr>
        <p:spPr>
          <a:xfrm>
            <a:off x="2692400" y="3657601"/>
            <a:ext cx="6815700" cy="1738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15"/>
              <a:buNone/>
            </a:pPr>
            <a:r>
              <a:rPr lang="en-US" sz="2400" dirty="0">
                <a:latin typeface="Roboto"/>
                <a:ea typeface="Roboto"/>
                <a:cs typeface="Roboto"/>
                <a:sym typeface="Roboto"/>
              </a:rPr>
              <a:t>A guide to the changes to the Open Records Act  in the 2021 Legislative Session</a:t>
            </a:r>
            <a:endParaRPr sz="2400" dirty="0">
              <a:latin typeface="Roboto"/>
              <a:ea typeface="Roboto"/>
              <a:cs typeface="Roboto"/>
              <a:sym typeface="Roboto"/>
            </a:endParaRPr>
          </a:p>
          <a:p>
            <a:pPr marL="0" lvl="0" indent="0" algn="ctr" rtl="0">
              <a:lnSpc>
                <a:spcPct val="100000"/>
              </a:lnSpc>
              <a:spcBef>
                <a:spcPts val="1020"/>
              </a:spcBef>
              <a:spcAft>
                <a:spcPts val="0"/>
              </a:spcAft>
              <a:buSzPts val="2415"/>
              <a:buNone/>
            </a:pPr>
            <a:r>
              <a:rPr lang="en-US" b="1" dirty="0">
                <a:latin typeface="Roboto"/>
                <a:ea typeface="Roboto"/>
                <a:cs typeface="Roboto"/>
                <a:sym typeface="Roboto"/>
              </a:rPr>
              <a:t>Kentucky Open Government Coalition</a:t>
            </a:r>
            <a:endParaRPr b="1" dirty="0">
              <a:latin typeface="Roboto"/>
              <a:ea typeface="Roboto"/>
              <a:cs typeface="Roboto"/>
              <a:sym typeface="Roboto"/>
            </a:endParaRPr>
          </a:p>
          <a:p>
            <a:pPr marL="0" lvl="0" indent="0" algn="ctr" rtl="0">
              <a:lnSpc>
                <a:spcPct val="100000"/>
              </a:lnSpc>
              <a:spcBef>
                <a:spcPts val="1020"/>
              </a:spcBef>
              <a:spcAft>
                <a:spcPts val="0"/>
              </a:spcAft>
              <a:buSzPts val="2415"/>
              <a:buNone/>
            </a:pPr>
            <a:r>
              <a:rPr lang="en-US" dirty="0">
                <a:latin typeface="Roboto"/>
                <a:ea typeface="Roboto"/>
                <a:cs typeface="Roboto"/>
                <a:sym typeface="Roboto"/>
              </a:rPr>
              <a:t>Last updated: Sept. 27, 2021</a:t>
            </a:r>
            <a:endParaRPr dirty="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3"/>
          <p:cNvSpPr txBox="1">
            <a:spLocks noGrp="1"/>
          </p:cNvSpPr>
          <p:nvPr>
            <p:ph type="title"/>
          </p:nvPr>
        </p:nvSpPr>
        <p:spPr>
          <a:xfrm>
            <a:off x="1295400" y="1080606"/>
            <a:ext cx="9601200" cy="130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4000"/>
              <a:buFont typeface="Garamond"/>
              <a:buNone/>
            </a:pPr>
            <a:r>
              <a:rPr lang="en-US" sz="3550" dirty="0">
                <a:latin typeface="Roboto"/>
                <a:ea typeface="Roboto"/>
                <a:cs typeface="Roboto"/>
                <a:sym typeface="Roboto"/>
              </a:rPr>
              <a:t>Beginning</a:t>
            </a:r>
            <a:r>
              <a:rPr lang="en-US" sz="3550" dirty="0">
                <a:solidFill>
                  <a:srgbClr val="262626"/>
                </a:solidFill>
                <a:latin typeface="Roboto"/>
                <a:ea typeface="Roboto"/>
                <a:cs typeface="Roboto"/>
                <a:sym typeface="Roboto"/>
              </a:rPr>
              <a:t> June 29, Kentucky residents have a right to use the Open Records Act. </a:t>
            </a:r>
            <a:br>
              <a:rPr lang="en-US" sz="3550" dirty="0">
                <a:solidFill>
                  <a:srgbClr val="262626"/>
                </a:solidFill>
                <a:latin typeface="Roboto"/>
                <a:ea typeface="Roboto"/>
                <a:cs typeface="Roboto"/>
                <a:sym typeface="Roboto"/>
              </a:rPr>
            </a:br>
            <a:r>
              <a:rPr lang="en-US" sz="3550" dirty="0">
                <a:solidFill>
                  <a:srgbClr val="262626"/>
                </a:solidFill>
                <a:latin typeface="Roboto"/>
                <a:ea typeface="Roboto"/>
                <a:cs typeface="Roboto"/>
                <a:sym typeface="Roboto"/>
              </a:rPr>
              <a:t>Nonresidents may request records but do not have an enforceable right.</a:t>
            </a:r>
            <a:br>
              <a:rPr lang="en-US" sz="3550" dirty="0">
                <a:solidFill>
                  <a:srgbClr val="262626"/>
                </a:solidFill>
                <a:latin typeface="Roboto"/>
                <a:ea typeface="Roboto"/>
                <a:cs typeface="Roboto"/>
                <a:sym typeface="Roboto"/>
              </a:rPr>
            </a:br>
            <a:endParaRPr sz="3550" dirty="0">
              <a:solidFill>
                <a:srgbClr val="262626"/>
              </a:solidFill>
              <a:latin typeface="Roboto"/>
              <a:ea typeface="Roboto"/>
              <a:cs typeface="Roboto"/>
              <a:sym typeface="Roboto"/>
            </a:endParaRPr>
          </a:p>
        </p:txBody>
      </p:sp>
      <p:sp>
        <p:nvSpPr>
          <p:cNvPr id="190" name="Google Shape;190;p3"/>
          <p:cNvSpPr txBox="1">
            <a:spLocks noGrp="1"/>
          </p:cNvSpPr>
          <p:nvPr>
            <p:ph type="title"/>
          </p:nvPr>
        </p:nvSpPr>
        <p:spPr>
          <a:xfrm>
            <a:off x="1295400" y="2542587"/>
            <a:ext cx="9601200" cy="365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rgbClr val="262626"/>
              </a:buClr>
              <a:buSzPts val="4000"/>
              <a:buFont typeface="Garamond"/>
              <a:buNone/>
            </a:pPr>
            <a:r>
              <a:rPr lang="en-US" sz="2500" b="1">
                <a:latin typeface="Roboto"/>
                <a:ea typeface="Roboto"/>
                <a:cs typeface="Roboto"/>
                <a:sym typeface="Roboto"/>
              </a:rPr>
              <a:t>Residents include:</a:t>
            </a:r>
            <a:endParaRPr sz="2500" b="1">
              <a:latin typeface="Roboto"/>
              <a:ea typeface="Roboto"/>
              <a:cs typeface="Roboto"/>
              <a:sym typeface="Roboto"/>
            </a:endParaRPr>
          </a:p>
          <a:p>
            <a:pPr marL="914400" lvl="0" indent="-387350" algn="l" rtl="0">
              <a:lnSpc>
                <a:spcPct val="90000"/>
              </a:lnSpc>
              <a:spcBef>
                <a:spcPts val="1000"/>
              </a:spcBef>
              <a:spcAft>
                <a:spcPts val="0"/>
              </a:spcAft>
              <a:buSzPts val="2500"/>
              <a:buFont typeface="Roboto"/>
              <a:buChar char="●"/>
            </a:pPr>
            <a:r>
              <a:rPr lang="en-US" sz="2500">
                <a:latin typeface="Roboto"/>
                <a:ea typeface="Roboto"/>
                <a:cs typeface="Roboto"/>
                <a:sym typeface="Roboto"/>
              </a:rPr>
              <a:t>People living or working in Kentucky</a:t>
            </a:r>
            <a:endParaRPr sz="2500">
              <a:latin typeface="Roboto"/>
              <a:ea typeface="Roboto"/>
              <a:cs typeface="Roboto"/>
              <a:sym typeface="Roboto"/>
            </a:endParaRPr>
          </a:p>
          <a:p>
            <a:pPr marL="914400" lvl="0" indent="-387350" algn="l" rtl="0">
              <a:lnSpc>
                <a:spcPct val="90000"/>
              </a:lnSpc>
              <a:spcBef>
                <a:spcPts val="1000"/>
              </a:spcBef>
              <a:spcAft>
                <a:spcPts val="0"/>
              </a:spcAft>
              <a:buSzPts val="2500"/>
              <a:buFont typeface="Roboto"/>
              <a:buChar char="●"/>
            </a:pPr>
            <a:r>
              <a:rPr lang="en-US" sz="2500">
                <a:latin typeface="Roboto"/>
                <a:ea typeface="Roboto"/>
                <a:cs typeface="Roboto"/>
                <a:sym typeface="Roboto"/>
              </a:rPr>
              <a:t>Businesses registered or located in Kentucky</a:t>
            </a:r>
            <a:endParaRPr sz="2500">
              <a:latin typeface="Roboto"/>
              <a:ea typeface="Roboto"/>
              <a:cs typeface="Roboto"/>
              <a:sym typeface="Roboto"/>
            </a:endParaRPr>
          </a:p>
          <a:p>
            <a:pPr marL="914400" lvl="0" indent="-387350" algn="l" rtl="0">
              <a:lnSpc>
                <a:spcPct val="90000"/>
              </a:lnSpc>
              <a:spcBef>
                <a:spcPts val="1000"/>
              </a:spcBef>
              <a:spcAft>
                <a:spcPts val="0"/>
              </a:spcAft>
              <a:buSzPts val="2500"/>
              <a:buFont typeface="Roboto"/>
              <a:buChar char="●"/>
            </a:pPr>
            <a:r>
              <a:rPr lang="en-US" sz="2500">
                <a:latin typeface="Roboto"/>
                <a:ea typeface="Roboto"/>
                <a:cs typeface="Roboto"/>
                <a:sym typeface="Roboto"/>
              </a:rPr>
              <a:t>People and businesses that own property in Kentucky</a:t>
            </a:r>
            <a:endParaRPr sz="2500">
              <a:latin typeface="Roboto"/>
              <a:ea typeface="Roboto"/>
              <a:cs typeface="Roboto"/>
              <a:sym typeface="Roboto"/>
            </a:endParaRPr>
          </a:p>
          <a:p>
            <a:pPr marL="914400" lvl="0" indent="-387350" algn="l" rtl="0">
              <a:lnSpc>
                <a:spcPct val="90000"/>
              </a:lnSpc>
              <a:spcBef>
                <a:spcPts val="1000"/>
              </a:spcBef>
              <a:spcAft>
                <a:spcPts val="0"/>
              </a:spcAft>
              <a:buSzPts val="2500"/>
              <a:buFont typeface="Roboto"/>
              <a:buChar char="●"/>
            </a:pPr>
            <a:r>
              <a:rPr lang="en-US" sz="2500">
                <a:latin typeface="Roboto"/>
                <a:ea typeface="Roboto"/>
                <a:cs typeface="Roboto"/>
                <a:sym typeface="Roboto"/>
              </a:rPr>
              <a:t>Authorized representatives of residents</a:t>
            </a:r>
            <a:endParaRPr sz="2500">
              <a:latin typeface="Roboto"/>
              <a:ea typeface="Roboto"/>
              <a:cs typeface="Roboto"/>
              <a:sym typeface="Roboto"/>
            </a:endParaRPr>
          </a:p>
          <a:p>
            <a:pPr marL="914400" lvl="0" indent="-387350" algn="l" rtl="0">
              <a:lnSpc>
                <a:spcPct val="90000"/>
              </a:lnSpc>
              <a:spcBef>
                <a:spcPts val="1000"/>
              </a:spcBef>
              <a:spcAft>
                <a:spcPts val="0"/>
              </a:spcAft>
              <a:buSzPts val="2500"/>
              <a:buFont typeface="Roboto"/>
              <a:buChar char="●"/>
            </a:pPr>
            <a:r>
              <a:rPr lang="en-US" sz="2500">
                <a:latin typeface="Roboto"/>
                <a:ea typeface="Roboto"/>
                <a:cs typeface="Roboto"/>
                <a:sym typeface="Roboto"/>
              </a:rPr>
              <a:t>News-gathering organizations</a:t>
            </a:r>
            <a:endParaRPr sz="2500">
              <a:latin typeface="Roboto"/>
              <a:ea typeface="Roboto"/>
              <a:cs typeface="Roboto"/>
              <a:sym typeface="Roboto"/>
            </a:endParaRPr>
          </a:p>
          <a:p>
            <a:pPr marL="0" lvl="0" indent="0" algn="l" rtl="0">
              <a:lnSpc>
                <a:spcPct val="90000"/>
              </a:lnSpc>
              <a:spcBef>
                <a:spcPts val="1000"/>
              </a:spcBef>
              <a:spcAft>
                <a:spcPts val="0"/>
              </a:spcAft>
              <a:buSzPts val="1800"/>
              <a:buNone/>
            </a:pPr>
            <a:endParaRPr sz="2500">
              <a:latin typeface="Roboto"/>
              <a:ea typeface="Roboto"/>
              <a:cs typeface="Roboto"/>
              <a:sym typeface="Roboto"/>
            </a:endParaRPr>
          </a:p>
          <a:p>
            <a:pPr marL="0" lvl="0" indent="0" algn="ctr" rtl="0">
              <a:lnSpc>
                <a:spcPct val="90000"/>
              </a:lnSpc>
              <a:spcBef>
                <a:spcPts val="1000"/>
              </a:spcBef>
              <a:spcAft>
                <a:spcPts val="0"/>
              </a:spcAft>
              <a:buSzPts val="1800"/>
              <a:buNone/>
            </a:pPr>
            <a:r>
              <a:rPr lang="en-US" sz="2500" i="1">
                <a:latin typeface="Roboto"/>
                <a:ea typeface="Roboto"/>
                <a:cs typeface="Roboto"/>
                <a:sym typeface="Roboto"/>
              </a:rPr>
              <a:t>(Specific definitions and statutes on next slide).</a:t>
            </a:r>
            <a:endParaRPr sz="2500" i="1">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grpSp>
        <p:nvGrpSpPr>
          <p:cNvPr id="195" name="Google Shape;195;p4"/>
          <p:cNvGrpSpPr/>
          <p:nvPr/>
        </p:nvGrpSpPr>
        <p:grpSpPr>
          <a:xfrm>
            <a:off x="1295388" y="3460290"/>
            <a:ext cx="9601196" cy="2833920"/>
            <a:chOff x="0" y="20481"/>
            <a:chExt cx="9601196" cy="2833920"/>
          </a:xfrm>
        </p:grpSpPr>
        <p:sp>
          <p:nvSpPr>
            <p:cNvPr id="196" name="Google Shape;196;p4"/>
            <p:cNvSpPr/>
            <p:nvPr/>
          </p:nvSpPr>
          <p:spPr>
            <a:xfrm>
              <a:off x="0" y="20481"/>
              <a:ext cx="9601196" cy="898560"/>
            </a:xfrm>
            <a:prstGeom prst="roundRect">
              <a:avLst>
                <a:gd name="adj" fmla="val 16667"/>
              </a:avLst>
            </a:prstGeom>
            <a:solidFill>
              <a:srgbClr val="C04D2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4"/>
            <p:cNvSpPr txBox="1"/>
            <p:nvPr/>
          </p:nvSpPr>
          <p:spPr>
            <a:xfrm>
              <a:off x="43864" y="64345"/>
              <a:ext cx="9513468" cy="81083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US" sz="2100" b="0" i="0" u="none" strike="noStrike" cap="none">
                  <a:solidFill>
                    <a:schemeClr val="lt1"/>
                  </a:solidFill>
                  <a:latin typeface="Roboto"/>
                  <a:ea typeface="Roboto"/>
                  <a:cs typeface="Roboto"/>
                  <a:sym typeface="Roboto"/>
                </a:rPr>
                <a:t>A person or business that owns real property within Kentucky  </a:t>
              </a:r>
              <a:r>
                <a:rPr lang="en-US" sz="2100" b="0" i="1" u="none" strike="noStrike" cap="none">
                  <a:solidFill>
                    <a:schemeClr val="lt1"/>
                  </a:solidFill>
                  <a:latin typeface="Roboto"/>
                  <a:ea typeface="Roboto"/>
                  <a:cs typeface="Roboto"/>
                  <a:sym typeface="Roboto"/>
                </a:rPr>
                <a:t>KRS 61.870(10)(e)</a:t>
              </a:r>
              <a:endParaRPr sz="2100" b="0" i="0" u="none" strike="noStrike" cap="none">
                <a:solidFill>
                  <a:schemeClr val="lt1"/>
                </a:solidFill>
                <a:latin typeface="Roboto"/>
                <a:ea typeface="Roboto"/>
                <a:cs typeface="Roboto"/>
                <a:sym typeface="Roboto"/>
              </a:endParaRPr>
            </a:p>
          </p:txBody>
        </p:sp>
        <p:sp>
          <p:nvSpPr>
            <p:cNvPr id="198" name="Google Shape;198;p4"/>
            <p:cNvSpPr/>
            <p:nvPr/>
          </p:nvSpPr>
          <p:spPr>
            <a:xfrm>
              <a:off x="0" y="988161"/>
              <a:ext cx="9601196" cy="898560"/>
            </a:xfrm>
            <a:prstGeom prst="roundRect">
              <a:avLst>
                <a:gd name="adj" fmla="val 16667"/>
              </a:avLst>
            </a:prstGeom>
            <a:solidFill>
              <a:srgbClr val="D4682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4"/>
            <p:cNvSpPr txBox="1"/>
            <p:nvPr/>
          </p:nvSpPr>
          <p:spPr>
            <a:xfrm>
              <a:off x="43864" y="1032025"/>
              <a:ext cx="9513468" cy="81083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US" sz="2100" b="0" i="0" u="none" strike="noStrike" cap="none">
                  <a:solidFill>
                    <a:schemeClr val="lt1"/>
                  </a:solidFill>
                  <a:latin typeface="Roboto"/>
                  <a:ea typeface="Roboto"/>
                  <a:cs typeface="Roboto"/>
                  <a:sym typeface="Roboto"/>
                </a:rPr>
                <a:t>A person or buisness authorized to act on behalf of any person or business listed above  </a:t>
              </a:r>
              <a:r>
                <a:rPr lang="en-US" sz="2100" b="0" i="1" u="none" strike="noStrike" cap="none">
                  <a:solidFill>
                    <a:schemeClr val="lt1"/>
                  </a:solidFill>
                  <a:latin typeface="Roboto"/>
                  <a:ea typeface="Roboto"/>
                  <a:cs typeface="Roboto"/>
                  <a:sym typeface="Roboto"/>
                </a:rPr>
                <a:t>KRS 61.870(10)(f)</a:t>
              </a:r>
              <a:endParaRPr sz="2100" b="0" i="0" u="none" strike="noStrike" cap="none">
                <a:solidFill>
                  <a:schemeClr val="lt1"/>
                </a:solidFill>
                <a:latin typeface="Roboto"/>
                <a:ea typeface="Roboto"/>
                <a:cs typeface="Roboto"/>
                <a:sym typeface="Roboto"/>
              </a:endParaRPr>
            </a:p>
          </p:txBody>
        </p:sp>
        <p:sp>
          <p:nvSpPr>
            <p:cNvPr id="200" name="Google Shape;200;p4"/>
            <p:cNvSpPr/>
            <p:nvPr/>
          </p:nvSpPr>
          <p:spPr>
            <a:xfrm>
              <a:off x="0" y="1955841"/>
              <a:ext cx="9601196" cy="898560"/>
            </a:xfrm>
            <a:prstGeom prst="roundRect">
              <a:avLst>
                <a:gd name="adj" fmla="val 16667"/>
              </a:avLst>
            </a:prstGeom>
            <a:solidFill>
              <a:srgbClr val="DE8A3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
            <p:cNvSpPr txBox="1"/>
            <p:nvPr/>
          </p:nvSpPr>
          <p:spPr>
            <a:xfrm>
              <a:off x="43864" y="1999705"/>
              <a:ext cx="9513468" cy="81083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US" sz="2100" b="0" i="0" u="none" strike="noStrike" cap="none">
                  <a:solidFill>
                    <a:schemeClr val="lt1"/>
                  </a:solidFill>
                  <a:latin typeface="Roboto"/>
                  <a:ea typeface="Roboto"/>
                  <a:cs typeface="Roboto"/>
                  <a:sym typeface="Roboto"/>
                </a:rPr>
                <a:t>A news-gathering organization as defined in KRS 189.635(8)(b)1.  </a:t>
              </a:r>
              <a:r>
                <a:rPr lang="en-US" sz="2100" b="0" i="1" u="none" strike="noStrike" cap="none">
                  <a:solidFill>
                    <a:schemeClr val="lt1"/>
                  </a:solidFill>
                  <a:latin typeface="Roboto"/>
                  <a:ea typeface="Roboto"/>
                  <a:cs typeface="Roboto"/>
                  <a:sym typeface="Roboto"/>
                </a:rPr>
                <a:t>KRS 61.870(10)(g)</a:t>
              </a:r>
              <a:endParaRPr sz="2100" b="0" i="0" u="none" strike="noStrike" cap="none">
                <a:solidFill>
                  <a:schemeClr val="lt1"/>
                </a:solidFill>
                <a:latin typeface="Roboto"/>
                <a:ea typeface="Roboto"/>
                <a:cs typeface="Roboto"/>
                <a:sym typeface="Roboto"/>
              </a:endParaRPr>
            </a:p>
          </p:txBody>
        </p:sp>
      </p:grpSp>
      <p:grpSp>
        <p:nvGrpSpPr>
          <p:cNvPr id="202" name="Google Shape;202;p4"/>
          <p:cNvGrpSpPr/>
          <p:nvPr/>
        </p:nvGrpSpPr>
        <p:grpSpPr>
          <a:xfrm>
            <a:off x="1295401" y="563789"/>
            <a:ext cx="9601200" cy="2823240"/>
            <a:chOff x="0" y="81142"/>
            <a:chExt cx="9601200" cy="2823240"/>
          </a:xfrm>
        </p:grpSpPr>
        <p:sp>
          <p:nvSpPr>
            <p:cNvPr id="203" name="Google Shape;203;p4"/>
            <p:cNvSpPr/>
            <p:nvPr/>
          </p:nvSpPr>
          <p:spPr>
            <a:xfrm>
              <a:off x="0" y="81142"/>
              <a:ext cx="9601200" cy="894900"/>
            </a:xfrm>
            <a:prstGeom prst="roundRect">
              <a:avLst>
                <a:gd name="adj" fmla="val 16667"/>
              </a:avLst>
            </a:prstGeom>
            <a:solidFill>
              <a:srgbClr val="C04D2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
            <p:cNvSpPr txBox="1"/>
            <p:nvPr/>
          </p:nvSpPr>
          <p:spPr>
            <a:xfrm>
              <a:off x="43693" y="124835"/>
              <a:ext cx="9513900" cy="8076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US" sz="2100" b="0" i="0" u="none" strike="noStrike" cap="none">
                  <a:solidFill>
                    <a:schemeClr val="lt1"/>
                  </a:solidFill>
                  <a:latin typeface="Roboto"/>
                  <a:ea typeface="Roboto"/>
                  <a:cs typeface="Roboto"/>
                  <a:sym typeface="Roboto"/>
                </a:rPr>
                <a:t>A person who resides in Kentucky  </a:t>
              </a:r>
              <a:r>
                <a:rPr lang="en-US" sz="2100" b="0" i="1" u="none" strike="noStrike" cap="none">
                  <a:solidFill>
                    <a:schemeClr val="lt1"/>
                  </a:solidFill>
                  <a:latin typeface="Roboto"/>
                  <a:ea typeface="Roboto"/>
                  <a:cs typeface="Roboto"/>
                  <a:sym typeface="Roboto"/>
                </a:rPr>
                <a:t>KRS 61.870(10)(a)</a:t>
              </a:r>
              <a:endParaRPr sz="2100" b="0" i="0" u="none" strike="noStrike" cap="none">
                <a:solidFill>
                  <a:schemeClr val="lt1"/>
                </a:solidFill>
                <a:latin typeface="Roboto"/>
                <a:ea typeface="Roboto"/>
                <a:cs typeface="Roboto"/>
                <a:sym typeface="Roboto"/>
              </a:endParaRPr>
            </a:p>
          </p:txBody>
        </p:sp>
        <p:sp>
          <p:nvSpPr>
            <p:cNvPr id="205" name="Google Shape;205;p4"/>
            <p:cNvSpPr/>
            <p:nvPr/>
          </p:nvSpPr>
          <p:spPr>
            <a:xfrm>
              <a:off x="0" y="1045312"/>
              <a:ext cx="9601200" cy="894900"/>
            </a:xfrm>
            <a:prstGeom prst="roundRect">
              <a:avLst>
                <a:gd name="adj" fmla="val 16667"/>
              </a:avLst>
            </a:prstGeom>
            <a:solidFill>
              <a:srgbClr val="D4682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
            <p:cNvSpPr txBox="1"/>
            <p:nvPr/>
          </p:nvSpPr>
          <p:spPr>
            <a:xfrm>
              <a:off x="43693" y="1089005"/>
              <a:ext cx="9513900" cy="8076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US" sz="2100" b="0" i="0" u="none" strike="noStrike" cap="none">
                  <a:solidFill>
                    <a:schemeClr val="lt1"/>
                  </a:solidFill>
                  <a:latin typeface="Roboto"/>
                  <a:ea typeface="Roboto"/>
                  <a:cs typeface="Roboto"/>
                  <a:sym typeface="Roboto"/>
                </a:rPr>
                <a:t>A domestic business with a location in Kentucky </a:t>
              </a:r>
              <a:r>
                <a:rPr lang="en-US" sz="2100" b="0" i="1" u="none" strike="noStrike" cap="none">
                  <a:solidFill>
                    <a:schemeClr val="lt1"/>
                  </a:solidFill>
                  <a:latin typeface="Roboto"/>
                  <a:ea typeface="Roboto"/>
                  <a:cs typeface="Roboto"/>
                  <a:sym typeface="Roboto"/>
                </a:rPr>
                <a:t>KRS 61.870(10)(b); </a:t>
              </a:r>
              <a:r>
                <a:rPr lang="en-US" sz="2100" b="0" i="0" u="none" strike="noStrike" cap="none">
                  <a:solidFill>
                    <a:schemeClr val="lt1"/>
                  </a:solidFill>
                  <a:latin typeface="Roboto"/>
                  <a:ea typeface="Roboto"/>
                  <a:cs typeface="Roboto"/>
                  <a:sym typeface="Roboto"/>
                </a:rPr>
                <a:t>or an out-of-state business registered with the Secretary of State </a:t>
              </a:r>
              <a:r>
                <a:rPr lang="en-US" sz="2100" b="0" i="1" u="none" strike="noStrike" cap="none">
                  <a:solidFill>
                    <a:schemeClr val="lt1"/>
                  </a:solidFill>
                  <a:latin typeface="Roboto"/>
                  <a:ea typeface="Roboto"/>
                  <a:cs typeface="Roboto"/>
                  <a:sym typeface="Roboto"/>
                </a:rPr>
                <a:t>KRS 61.870(10)(c)</a:t>
              </a:r>
              <a:endParaRPr sz="1100" b="0" i="0" u="none" strike="noStrike" cap="none">
                <a:solidFill>
                  <a:srgbClr val="000000"/>
                </a:solidFill>
                <a:latin typeface="Roboto"/>
                <a:ea typeface="Roboto"/>
                <a:cs typeface="Roboto"/>
                <a:sym typeface="Roboto"/>
              </a:endParaRPr>
            </a:p>
          </p:txBody>
        </p:sp>
        <p:sp>
          <p:nvSpPr>
            <p:cNvPr id="207" name="Google Shape;207;p4"/>
            <p:cNvSpPr/>
            <p:nvPr/>
          </p:nvSpPr>
          <p:spPr>
            <a:xfrm>
              <a:off x="0" y="2009482"/>
              <a:ext cx="9601200" cy="894900"/>
            </a:xfrm>
            <a:prstGeom prst="roundRect">
              <a:avLst>
                <a:gd name="adj" fmla="val 16667"/>
              </a:avLst>
            </a:prstGeom>
            <a:solidFill>
              <a:srgbClr val="DE8A3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
            <p:cNvSpPr txBox="1"/>
            <p:nvPr/>
          </p:nvSpPr>
          <p:spPr>
            <a:xfrm>
              <a:off x="43693" y="2053175"/>
              <a:ext cx="9513900" cy="8076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US" sz="2100" b="0" i="0" u="none" strike="noStrike" cap="none">
                  <a:solidFill>
                    <a:schemeClr val="lt1"/>
                  </a:solidFill>
                  <a:latin typeface="Roboto"/>
                  <a:ea typeface="Roboto"/>
                  <a:cs typeface="Roboto"/>
                  <a:sym typeface="Roboto"/>
                </a:rPr>
                <a:t>A person who is employed and works at a location(s) within Kentucky  </a:t>
              </a:r>
              <a:r>
                <a:rPr lang="en-US" sz="2100" b="0" i="1" u="none" strike="noStrike" cap="none">
                  <a:solidFill>
                    <a:schemeClr val="lt1"/>
                  </a:solidFill>
                  <a:latin typeface="Roboto"/>
                  <a:ea typeface="Roboto"/>
                  <a:cs typeface="Roboto"/>
                  <a:sym typeface="Roboto"/>
                </a:rPr>
                <a:t>KRS 61.870(10)(d)</a:t>
              </a:r>
              <a:endParaRPr sz="2100" b="0" i="1" u="none" strike="noStrike" cap="none">
                <a:solidFill>
                  <a:schemeClr val="lt1"/>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A311-5C89-401A-9FEB-512549E29BF4}"/>
              </a:ext>
            </a:extLst>
          </p:cNvPr>
          <p:cNvSpPr>
            <a:spLocks noGrp="1"/>
          </p:cNvSpPr>
          <p:nvPr>
            <p:ph type="title"/>
          </p:nvPr>
        </p:nvSpPr>
        <p:spPr>
          <a:xfrm>
            <a:off x="1295402" y="771116"/>
            <a:ext cx="9601196" cy="1303867"/>
          </a:xfrm>
        </p:spPr>
        <p:txBody>
          <a:bodyPr>
            <a:noAutofit/>
          </a:bodyPr>
          <a:lstStyle/>
          <a:p>
            <a:r>
              <a:rPr lang="en-US" sz="3600" dirty="0">
                <a:latin typeface="Roboto" panose="02000000000000000000" pitchFamily="2" charset="0"/>
                <a:ea typeface="Roboto" panose="02000000000000000000" pitchFamily="2" charset="0"/>
              </a:rPr>
              <a:t>Resident v. Nonresident</a:t>
            </a:r>
            <a:br>
              <a:rPr lang="en-US" sz="3600" dirty="0">
                <a:latin typeface="Roboto" panose="02000000000000000000" pitchFamily="2" charset="0"/>
                <a:ea typeface="Roboto" panose="02000000000000000000" pitchFamily="2" charset="0"/>
              </a:rPr>
            </a:br>
            <a:r>
              <a:rPr lang="en-US" sz="3600" dirty="0">
                <a:latin typeface="Roboto" panose="02000000000000000000" pitchFamily="2" charset="0"/>
                <a:ea typeface="Roboto" panose="02000000000000000000" pitchFamily="2" charset="0"/>
              </a:rPr>
              <a:t>(Kentucky Attorney General’s evolving</a:t>
            </a:r>
            <a:br>
              <a:rPr lang="en-US" sz="3600" dirty="0">
                <a:latin typeface="Roboto" panose="02000000000000000000" pitchFamily="2" charset="0"/>
                <a:ea typeface="Roboto" panose="02000000000000000000" pitchFamily="2" charset="0"/>
              </a:rPr>
            </a:br>
            <a:r>
              <a:rPr lang="en-US" sz="3600" dirty="0">
                <a:latin typeface="Roboto" panose="02000000000000000000" pitchFamily="2" charset="0"/>
                <a:ea typeface="Roboto" panose="02000000000000000000" pitchFamily="2" charset="0"/>
              </a:rPr>
              <a:t> position on agency enforcement of this rule)</a:t>
            </a:r>
            <a:endParaRPr lang="en-US" sz="3600" dirty="0"/>
          </a:p>
        </p:txBody>
      </p:sp>
      <p:sp>
        <p:nvSpPr>
          <p:cNvPr id="3" name="Text Placeholder 2">
            <a:extLst>
              <a:ext uri="{FF2B5EF4-FFF2-40B4-BE49-F238E27FC236}">
                <a16:creationId xmlns:a16="http://schemas.microsoft.com/office/drawing/2014/main" id="{9E433CAA-9C69-4B58-B017-AA10E35ADAA4}"/>
              </a:ext>
            </a:extLst>
          </p:cNvPr>
          <p:cNvSpPr>
            <a:spLocks noGrp="1"/>
          </p:cNvSpPr>
          <p:nvPr>
            <p:ph type="body" idx="1"/>
          </p:nvPr>
        </p:nvSpPr>
        <p:spPr>
          <a:xfrm>
            <a:off x="1295402" y="2384473"/>
            <a:ext cx="9601196" cy="3318936"/>
          </a:xfrm>
        </p:spPr>
        <p:txBody>
          <a:bodyPr>
            <a:normAutofit fontScale="25000" lnSpcReduction="20000"/>
          </a:bodyPr>
          <a:lstStyle/>
          <a:p>
            <a:r>
              <a:rPr lang="en-US" sz="9600" dirty="0">
                <a:latin typeface="Roboto" panose="02000000000000000000" pitchFamily="2" charset="0"/>
                <a:ea typeface="Roboto" panose="02000000000000000000" pitchFamily="2" charset="0"/>
              </a:rPr>
              <a:t>In discussions between the Kentucky Open Government Coalition and representatives of the Office of the Attorney General, we understood that the Attorney General intended to urge public agencies to be lenient in their enforcement of the new rule governing residents’ right of access to public records.</a:t>
            </a:r>
          </a:p>
          <a:p>
            <a:endParaRPr lang="en-US" sz="9600" dirty="0">
              <a:latin typeface="Roboto" panose="02000000000000000000" pitchFamily="2" charset="0"/>
              <a:ea typeface="Roboto" panose="02000000000000000000" pitchFamily="2" charset="0"/>
            </a:endParaRPr>
          </a:p>
          <a:p>
            <a:r>
              <a:rPr lang="en-US" sz="9600" dirty="0">
                <a:latin typeface="Roboto" panose="02000000000000000000" pitchFamily="2" charset="0"/>
                <a:ea typeface="Roboto" panose="02000000000000000000" pitchFamily="2" charset="0"/>
              </a:rPr>
              <a:t>The OAG now advises us we misunderstood. The office will only urge leniency as to </a:t>
            </a:r>
            <a:r>
              <a:rPr lang="en-US" sz="9600" b="1" dirty="0">
                <a:latin typeface="Roboto" panose="02000000000000000000" pitchFamily="2" charset="0"/>
                <a:ea typeface="Roboto" panose="02000000000000000000" pitchFamily="2" charset="0"/>
              </a:rPr>
              <a:t>the permissive </a:t>
            </a:r>
            <a:r>
              <a:rPr lang="en-US" sz="9600" dirty="0">
                <a:latin typeface="Roboto" panose="02000000000000000000" pitchFamily="2" charset="0"/>
                <a:ea typeface="Roboto" panose="02000000000000000000" pitchFamily="2" charset="0"/>
              </a:rPr>
              <a:t>standardized request form.</a:t>
            </a:r>
          </a:p>
          <a:p>
            <a:pPr marL="97155" indent="0">
              <a:buNone/>
            </a:pPr>
            <a:endParaRPr lang="en-US" sz="9600" dirty="0">
              <a:latin typeface="Roboto" panose="02000000000000000000" pitchFamily="2" charset="0"/>
              <a:ea typeface="Roboto" panose="02000000000000000000" pitchFamily="2" charset="0"/>
            </a:endParaRPr>
          </a:p>
          <a:p>
            <a:r>
              <a:rPr lang="en-US" sz="9600" dirty="0">
                <a:latin typeface="Roboto" panose="02000000000000000000" pitchFamily="2" charset="0"/>
                <a:ea typeface="Roboto" panose="02000000000000000000" pitchFamily="2" charset="0"/>
              </a:rPr>
              <a:t>Under the new law, a public agency must honor a KY resident’s right to nonexempt public records. It does </a:t>
            </a:r>
            <a:r>
              <a:rPr lang="en-US" sz="9600" b="1" dirty="0">
                <a:latin typeface="Roboto" panose="02000000000000000000" pitchFamily="2" charset="0"/>
                <a:ea typeface="Roboto" panose="02000000000000000000" pitchFamily="2" charset="0"/>
              </a:rPr>
              <a:t>not</a:t>
            </a:r>
            <a:r>
              <a:rPr lang="en-US" sz="9600" dirty="0">
                <a:latin typeface="Roboto" panose="02000000000000000000" pitchFamily="2" charset="0"/>
                <a:ea typeface="Roboto" panose="02000000000000000000" pitchFamily="2" charset="0"/>
              </a:rPr>
              <a:t> prohibit a public agency from honoring a nonresident’s request for public records.  </a:t>
            </a:r>
          </a:p>
          <a:p>
            <a:endParaRPr lang="en-US" dirty="0">
              <a:latin typeface="Roboto" panose="02000000000000000000" pitchFamily="2" charset="0"/>
              <a:ea typeface="Roboto" panose="02000000000000000000" pitchFamily="2" charset="0"/>
            </a:endParaRPr>
          </a:p>
          <a:p>
            <a:pPr marL="97155" indent="0">
              <a:buNone/>
            </a:pPr>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226274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ctrTitle"/>
          </p:nvPr>
        </p:nvSpPr>
        <p:spPr>
          <a:xfrm>
            <a:off x="2692398" y="2442636"/>
            <a:ext cx="6815669" cy="151553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SzPts val="5400"/>
              <a:buNone/>
            </a:pPr>
            <a:r>
              <a:rPr lang="en-US" sz="3600" b="0" i="0" u="none" strike="noStrike" cap="none" dirty="0">
                <a:solidFill>
                  <a:srgbClr val="000000"/>
                </a:solidFill>
                <a:latin typeface="Roboto"/>
                <a:ea typeface="Roboto"/>
                <a:cs typeface="Roboto"/>
                <a:sym typeface="Roboto"/>
              </a:rPr>
              <a:t>Additional requirements for requestors and agencies</a:t>
            </a:r>
            <a:br>
              <a:rPr lang="en-US" sz="1000" b="0" i="0" u="none" strike="noStrike" cap="none" dirty="0">
                <a:solidFill>
                  <a:srgbClr val="000000"/>
                </a:solidFill>
                <a:latin typeface="Roboto"/>
                <a:ea typeface="Roboto"/>
                <a:cs typeface="Roboto"/>
                <a:sym typeface="Roboto"/>
              </a:rPr>
            </a:br>
            <a:endParaRPr dirty="0"/>
          </a:p>
        </p:txBody>
      </p:sp>
      <p:sp>
        <p:nvSpPr>
          <p:cNvPr id="214" name="Google Shape;214;p4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457200" lvl="0" indent="-403860" algn="ctr" rtl="0">
              <a:lnSpc>
                <a:spcPct val="100000"/>
              </a:lnSpc>
              <a:spcBef>
                <a:spcPts val="420"/>
              </a:spcBef>
              <a:spcAft>
                <a:spcPts val="0"/>
              </a:spcAft>
              <a:buSzPts val="2415"/>
              <a:buNone/>
            </a:pPr>
            <a:r>
              <a:rPr lang="en-US" sz="2800">
                <a:latin typeface="Roboto"/>
                <a:ea typeface="Roboto"/>
                <a:cs typeface="Roboto"/>
                <a:sym typeface="Roboto"/>
              </a:rPr>
              <a:t>How to make a request and what to expect from public agencies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gd3b5f4ef37_0_12"/>
          <p:cNvSpPr/>
          <p:nvPr/>
        </p:nvSpPr>
        <p:spPr>
          <a:xfrm>
            <a:off x="0" y="0"/>
            <a:ext cx="121887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220" name="Google Shape;220;gd3b5f4ef37_0_12"/>
          <p:cNvPicPr preferRelativeResize="0"/>
          <p:nvPr/>
        </p:nvPicPr>
        <p:blipFill rotWithShape="1">
          <a:blip r:embed="rId4">
            <a:alphaModFix/>
          </a:blip>
          <a:srcRect/>
          <a:stretch/>
        </p:blipFill>
        <p:spPr>
          <a:xfrm>
            <a:off x="0" y="0"/>
            <a:ext cx="12188827" cy="6856215"/>
          </a:xfrm>
          <a:prstGeom prst="rect">
            <a:avLst/>
          </a:prstGeom>
          <a:noFill/>
          <a:ln>
            <a:noFill/>
          </a:ln>
        </p:spPr>
      </p:pic>
      <p:sp>
        <p:nvSpPr>
          <p:cNvPr id="221" name="Google Shape;221;gd3b5f4ef37_0_12"/>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100"/>
              <a:buFont typeface="Garamond"/>
              <a:buNone/>
            </a:pPr>
            <a:r>
              <a:rPr lang="en-US" sz="3550">
                <a:solidFill>
                  <a:srgbClr val="262626"/>
                </a:solidFill>
                <a:latin typeface="Roboto"/>
                <a:ea typeface="Roboto"/>
                <a:cs typeface="Roboto"/>
                <a:sym typeface="Roboto"/>
              </a:rPr>
              <a:t>A resident may make an open records request in two ways:</a:t>
            </a:r>
            <a:endParaRPr sz="3550">
              <a:latin typeface="Roboto"/>
              <a:ea typeface="Roboto"/>
              <a:cs typeface="Roboto"/>
              <a:sym typeface="Roboto"/>
            </a:endParaRPr>
          </a:p>
        </p:txBody>
      </p:sp>
      <p:cxnSp>
        <p:nvCxnSpPr>
          <p:cNvPr id="222" name="Google Shape;222;gd3b5f4ef37_0_12"/>
          <p:cNvCxnSpPr/>
          <p:nvPr/>
        </p:nvCxnSpPr>
        <p:spPr>
          <a:xfrm>
            <a:off x="1295402" y="2286000"/>
            <a:ext cx="9601200" cy="0"/>
          </a:xfrm>
          <a:prstGeom prst="straightConnector1">
            <a:avLst/>
          </a:prstGeom>
          <a:solidFill>
            <a:srgbClr val="C04D2F"/>
          </a:solidFill>
          <a:ln w="15875" cap="flat" cmpd="sng">
            <a:solidFill>
              <a:srgbClr val="C04D2F"/>
            </a:solidFill>
            <a:prstDash val="solid"/>
            <a:round/>
            <a:headEnd type="none" w="sm" len="sm"/>
            <a:tailEnd type="none" w="sm" len="sm"/>
          </a:ln>
        </p:spPr>
      </p:cxnSp>
      <p:sp>
        <p:nvSpPr>
          <p:cNvPr id="223" name="Google Shape;223;gd3b5f4ef37_0_12"/>
          <p:cNvSpPr/>
          <p:nvPr/>
        </p:nvSpPr>
        <p:spPr>
          <a:xfrm>
            <a:off x="1295402" y="2286000"/>
            <a:ext cx="9601200" cy="1687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d3b5f4ef37_0_12"/>
          <p:cNvSpPr txBox="1"/>
          <p:nvPr/>
        </p:nvSpPr>
        <p:spPr>
          <a:xfrm>
            <a:off x="1295400" y="2448425"/>
            <a:ext cx="9601200" cy="35850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2400"/>
              <a:buFont typeface="Garamond"/>
              <a:buNone/>
            </a:pPr>
            <a:r>
              <a:rPr lang="en-US" sz="2400" b="1" i="0" u="none" strike="noStrike" cap="none" dirty="0">
                <a:solidFill>
                  <a:schemeClr val="dk1"/>
                </a:solidFill>
                <a:latin typeface="Roboto"/>
                <a:ea typeface="Roboto"/>
                <a:cs typeface="Roboto"/>
                <a:sym typeface="Roboto"/>
              </a:rPr>
              <a:t>Self-Prepared Written Request</a:t>
            </a:r>
            <a:endParaRPr sz="2400" b="1" i="0" u="none" strike="noStrike" cap="none"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Clr>
                <a:schemeClr val="dk1"/>
              </a:buClr>
              <a:buSzPts val="2400"/>
              <a:buFont typeface="Garamond"/>
              <a:buNone/>
            </a:pPr>
            <a:r>
              <a:rPr lang="en-US" sz="2400" b="0" i="0" u="none" strike="noStrike" cap="none" dirty="0">
                <a:solidFill>
                  <a:schemeClr val="dk1"/>
                </a:solidFill>
                <a:latin typeface="Roboto"/>
                <a:ea typeface="Roboto"/>
                <a:cs typeface="Roboto"/>
                <a:sym typeface="Roboto"/>
              </a:rPr>
              <a:t>(</a:t>
            </a:r>
            <a:r>
              <a:rPr lang="en-US" sz="2400" b="0" i="0" u="none" strike="noStrike" cap="none" dirty="0">
                <a:solidFill>
                  <a:srgbClr val="000000"/>
                </a:solidFill>
                <a:latin typeface="Roboto"/>
                <a:ea typeface="Roboto"/>
                <a:cs typeface="Roboto"/>
                <a:sym typeface="Roboto"/>
              </a:rPr>
              <a:t>beginning June 29, 2021, a </a:t>
            </a:r>
            <a:r>
              <a:rPr lang="en-US" sz="2400" b="0" i="0" u="none" strike="noStrike" cap="none" dirty="0">
                <a:solidFill>
                  <a:schemeClr val="dk1"/>
                </a:solidFill>
                <a:latin typeface="Roboto"/>
                <a:ea typeface="Roboto"/>
                <a:cs typeface="Roboto"/>
                <a:sym typeface="Roboto"/>
              </a:rPr>
              <a:t>residency statement is recommended)</a:t>
            </a:r>
            <a:endParaRPr sz="2400" b="0" i="0" u="none" strike="noStrike" cap="none"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Clr>
                <a:schemeClr val="dk1"/>
              </a:buClr>
              <a:buSzPts val="2400"/>
              <a:buFont typeface="Garamond"/>
              <a:buNone/>
            </a:pPr>
            <a:endParaRPr sz="2400" b="1" i="0" u="none" strike="noStrike" cap="none"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Clr>
                <a:schemeClr val="dk1"/>
              </a:buClr>
              <a:buSzPts val="2400"/>
              <a:buFont typeface="Garamond"/>
              <a:buNone/>
            </a:pPr>
            <a:r>
              <a:rPr lang="en-US" sz="2400" b="0" i="0" u="none" strike="noStrike" cap="none" dirty="0">
                <a:solidFill>
                  <a:schemeClr val="dk1"/>
                </a:solidFill>
                <a:latin typeface="Roboto"/>
                <a:ea typeface="Roboto"/>
                <a:cs typeface="Roboto"/>
                <a:sym typeface="Roboto"/>
              </a:rPr>
              <a:t>or</a:t>
            </a:r>
            <a:endParaRPr sz="2400" b="0" i="0" u="none" strike="noStrike" cap="none"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Clr>
                <a:schemeClr val="dk1"/>
              </a:buClr>
              <a:buSzPts val="2400"/>
              <a:buFont typeface="Garamond"/>
              <a:buNone/>
            </a:pPr>
            <a:endParaRPr sz="2400" b="0" i="0" u="none" strike="noStrike" cap="none"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Clr>
                <a:schemeClr val="dk1"/>
              </a:buClr>
              <a:buSzPts val="2400"/>
              <a:buFont typeface="Garamond"/>
              <a:buNone/>
            </a:pPr>
            <a:r>
              <a:rPr lang="en-US" sz="2400" b="1" i="0" u="none" strike="noStrike" cap="none" dirty="0">
                <a:solidFill>
                  <a:schemeClr val="dk1"/>
                </a:solidFill>
                <a:latin typeface="Roboto"/>
                <a:ea typeface="Roboto"/>
                <a:cs typeface="Roboto"/>
                <a:sym typeface="Roboto"/>
              </a:rPr>
              <a:t>Standardized Request Form</a:t>
            </a:r>
            <a:endParaRPr sz="2400" b="1" i="0" u="none" strike="noStrike" cap="none"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Clr>
                <a:schemeClr val="dk1"/>
              </a:buClr>
              <a:buSzPts val="2400"/>
              <a:buFont typeface="Garamond"/>
              <a:buNone/>
            </a:pPr>
            <a:r>
              <a:rPr lang="en-US" sz="2400" b="0" i="0" u="none" strike="noStrike" cap="none" dirty="0">
                <a:solidFill>
                  <a:schemeClr val="dk1"/>
                </a:solidFill>
                <a:latin typeface="Roboto"/>
                <a:ea typeface="Roboto"/>
                <a:cs typeface="Roboto"/>
                <a:sym typeface="Roboto"/>
              </a:rPr>
              <a:t>(available from the Attorney General on or before June 29, 2021)</a:t>
            </a:r>
            <a:endParaRPr sz="2400" b="0" i="0" u="none" strike="noStrike" cap="none" dirty="0">
              <a:solidFill>
                <a:schemeClr val="dk1"/>
              </a:solidFill>
              <a:latin typeface="Roboto"/>
              <a:ea typeface="Roboto"/>
              <a:cs typeface="Roboto"/>
              <a:sym typeface="Roboto"/>
            </a:endParaRPr>
          </a:p>
        </p:txBody>
      </p:sp>
      <p:sp>
        <p:nvSpPr>
          <p:cNvPr id="225" name="Google Shape;225;gd3b5f4ef37_0_12"/>
          <p:cNvSpPr txBox="1"/>
          <p:nvPr/>
        </p:nvSpPr>
        <p:spPr>
          <a:xfrm>
            <a:off x="1295400" y="5412600"/>
            <a:ext cx="9601200" cy="849433"/>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Roboto"/>
                <a:ea typeface="Roboto"/>
                <a:cs typeface="Roboto"/>
                <a:sym typeface="Roboto"/>
              </a:rPr>
              <a:t>Both types of requests impose new requirements on the requestor and public agencies.  Either type </a:t>
            </a:r>
            <a:r>
              <a:rPr lang="en-US" sz="2400" b="1" i="0" u="none" strike="noStrike" cap="none">
                <a:solidFill>
                  <a:schemeClr val="dk1"/>
                </a:solidFill>
                <a:latin typeface="Roboto"/>
                <a:ea typeface="Roboto"/>
                <a:cs typeface="Roboto"/>
                <a:sym typeface="Roboto"/>
              </a:rPr>
              <a:t>must</a:t>
            </a:r>
            <a:r>
              <a:rPr lang="en-US" sz="2400" b="0" i="0" u="none" strike="noStrike" cap="none">
                <a:solidFill>
                  <a:schemeClr val="dk1"/>
                </a:solidFill>
                <a:latin typeface="Roboto"/>
                <a:ea typeface="Roboto"/>
                <a:cs typeface="Roboto"/>
                <a:sym typeface="Roboto"/>
              </a:rPr>
              <a:t> be accepted by agencies.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5"/>
          <p:cNvSpPr/>
          <p:nvPr/>
        </p:nvSpPr>
        <p:spPr>
          <a:xfrm>
            <a:off x="0" y="0"/>
            <a:ext cx="12188825"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231" name="Google Shape;231;p5"/>
          <p:cNvPicPr preferRelativeResize="0"/>
          <p:nvPr/>
        </p:nvPicPr>
        <p:blipFill rotWithShape="1">
          <a:blip r:embed="rId4">
            <a:alphaModFix/>
          </a:blip>
          <a:srcRect/>
          <a:stretch/>
        </p:blipFill>
        <p:spPr>
          <a:xfrm>
            <a:off x="0" y="0"/>
            <a:ext cx="12188827" cy="6856215"/>
          </a:xfrm>
          <a:prstGeom prst="rect">
            <a:avLst/>
          </a:prstGeom>
          <a:noFill/>
          <a:ln>
            <a:noFill/>
          </a:ln>
        </p:spPr>
      </p:pic>
      <p:sp>
        <p:nvSpPr>
          <p:cNvPr id="232" name="Google Shape;232;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100"/>
              <a:buFont typeface="Garamond"/>
              <a:buNone/>
            </a:pPr>
            <a:r>
              <a:rPr lang="en-US" sz="3550">
                <a:latin typeface="Roboto"/>
                <a:ea typeface="Roboto"/>
                <a:cs typeface="Roboto"/>
                <a:sym typeface="Roboto"/>
              </a:rPr>
              <a:t>If you prepare your own written open records request, your request must include:</a:t>
            </a:r>
            <a:endParaRPr sz="3550">
              <a:latin typeface="Roboto"/>
              <a:ea typeface="Roboto"/>
              <a:cs typeface="Roboto"/>
              <a:sym typeface="Roboto"/>
            </a:endParaRPr>
          </a:p>
        </p:txBody>
      </p:sp>
      <p:sp>
        <p:nvSpPr>
          <p:cNvPr id="233" name="Google Shape;233;p5"/>
          <p:cNvSpPr txBox="1"/>
          <p:nvPr/>
        </p:nvSpPr>
        <p:spPr>
          <a:xfrm>
            <a:off x="1292226" y="1958038"/>
            <a:ext cx="9601200" cy="48423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15000"/>
              </a:lnSpc>
              <a:spcBef>
                <a:spcPts val="1000"/>
              </a:spcBef>
              <a:spcAft>
                <a:spcPts val="0"/>
              </a:spcAft>
              <a:buClr>
                <a:schemeClr val="dk1"/>
              </a:buClr>
              <a:buSzPts val="2400"/>
              <a:buFont typeface="Roboto"/>
              <a:buChar char="●"/>
            </a:pPr>
            <a:r>
              <a:rPr lang="en-US" sz="2400" b="0" i="0" u="none" strike="noStrike" cap="none" dirty="0">
                <a:solidFill>
                  <a:schemeClr val="dk1"/>
                </a:solidFill>
                <a:latin typeface="Roboto"/>
                <a:ea typeface="Roboto"/>
                <a:cs typeface="Roboto"/>
                <a:sym typeface="Roboto"/>
              </a:rPr>
              <a:t>A description (as specific as possible) of the records you seek (the open records law requires a “precise” description if you ask that copies be mailed or emailed to you);</a:t>
            </a:r>
            <a:endParaRPr sz="2400" b="0" i="0" u="none" strike="noStrike" cap="none" dirty="0">
              <a:solidFill>
                <a:schemeClr val="dk1"/>
              </a:solidFill>
              <a:latin typeface="Roboto"/>
              <a:ea typeface="Roboto"/>
              <a:cs typeface="Roboto"/>
              <a:sym typeface="Roboto"/>
            </a:endParaRPr>
          </a:p>
          <a:p>
            <a:pPr marL="457200" marR="0" lvl="0" indent="-381000" algn="l" rtl="0">
              <a:lnSpc>
                <a:spcPct val="115000"/>
              </a:lnSpc>
              <a:spcBef>
                <a:spcPts val="1000"/>
              </a:spcBef>
              <a:spcAft>
                <a:spcPts val="0"/>
              </a:spcAft>
              <a:buClr>
                <a:schemeClr val="dk1"/>
              </a:buClr>
              <a:buSzPts val="2400"/>
              <a:buFont typeface="Roboto"/>
              <a:buChar char="●"/>
            </a:pPr>
            <a:r>
              <a:rPr lang="en-US" sz="2400" b="0" i="0" u="none" strike="noStrike" cap="none" dirty="0">
                <a:solidFill>
                  <a:schemeClr val="dk1"/>
                </a:solidFill>
                <a:latin typeface="Roboto"/>
                <a:ea typeface="Roboto"/>
                <a:cs typeface="Roboto"/>
                <a:sym typeface="Roboto"/>
              </a:rPr>
              <a:t>Your name, printed or typed legibly;</a:t>
            </a:r>
            <a:endParaRPr sz="2400" b="0" i="0" u="none" strike="noStrike" cap="none" dirty="0">
              <a:solidFill>
                <a:schemeClr val="dk1"/>
              </a:solidFill>
              <a:latin typeface="Roboto"/>
              <a:ea typeface="Roboto"/>
              <a:cs typeface="Roboto"/>
              <a:sym typeface="Roboto"/>
            </a:endParaRPr>
          </a:p>
          <a:p>
            <a:pPr marL="457200" marR="0" lvl="0" indent="-381000" algn="l" rtl="0">
              <a:lnSpc>
                <a:spcPct val="115000"/>
              </a:lnSpc>
              <a:spcBef>
                <a:spcPts val="1000"/>
              </a:spcBef>
              <a:spcAft>
                <a:spcPts val="0"/>
              </a:spcAft>
              <a:buClr>
                <a:schemeClr val="dk1"/>
              </a:buClr>
              <a:buSzPts val="2400"/>
              <a:buFont typeface="Roboto"/>
              <a:buChar char="●"/>
            </a:pPr>
            <a:r>
              <a:rPr lang="en-US" sz="2400" b="0" i="0" u="none" strike="noStrike" cap="none" dirty="0">
                <a:solidFill>
                  <a:schemeClr val="dk1"/>
                </a:solidFill>
                <a:latin typeface="Roboto"/>
                <a:ea typeface="Roboto"/>
                <a:cs typeface="Roboto"/>
                <a:sym typeface="Roboto"/>
              </a:rPr>
              <a:t>Your signature;</a:t>
            </a:r>
            <a:endParaRPr sz="2400" b="0" i="0" u="none" strike="noStrike" cap="none" dirty="0">
              <a:solidFill>
                <a:schemeClr val="dk1"/>
              </a:solidFill>
              <a:latin typeface="Roboto"/>
              <a:ea typeface="Roboto"/>
              <a:cs typeface="Roboto"/>
              <a:sym typeface="Roboto"/>
            </a:endParaRPr>
          </a:p>
          <a:p>
            <a:pPr marL="457200" marR="0" lvl="0" indent="-381000" algn="l" rtl="0">
              <a:lnSpc>
                <a:spcPct val="115000"/>
              </a:lnSpc>
              <a:spcBef>
                <a:spcPts val="1000"/>
              </a:spcBef>
              <a:spcAft>
                <a:spcPts val="0"/>
              </a:spcAft>
              <a:buClr>
                <a:schemeClr val="dk1"/>
              </a:buClr>
              <a:buSzPts val="2400"/>
              <a:buFont typeface="Roboto"/>
              <a:buChar char="●"/>
            </a:pPr>
            <a:r>
              <a:rPr lang="en-US" sz="2400" b="0" i="0" u="none" strike="noStrike" cap="none" dirty="0">
                <a:solidFill>
                  <a:srgbClr val="000000"/>
                </a:solidFill>
                <a:latin typeface="Roboto"/>
                <a:ea typeface="Roboto"/>
                <a:cs typeface="Roboto"/>
                <a:sym typeface="Roboto"/>
              </a:rPr>
              <a:t>Your mailing address or email address where you wish to receive copies of records </a:t>
            </a:r>
            <a:r>
              <a:rPr lang="en-US" sz="2400" b="0" i="0" u="none" strike="noStrike" cap="none" dirty="0">
                <a:solidFill>
                  <a:schemeClr val="dk1"/>
                </a:solidFill>
                <a:latin typeface="Roboto"/>
                <a:ea typeface="Roboto"/>
                <a:cs typeface="Roboto"/>
                <a:sym typeface="Roboto"/>
              </a:rPr>
              <a:t>(unless you indicate you will contact the agency  in five business days to arrange to review records in-person</a:t>
            </a:r>
            <a:r>
              <a:rPr lang="en-US" sz="2400" b="0" i="0" u="none" strike="noStrike" cap="none" dirty="0">
                <a:solidFill>
                  <a:srgbClr val="000000"/>
                </a:solidFill>
                <a:latin typeface="Roboto"/>
                <a:ea typeface="Roboto"/>
                <a:cs typeface="Roboto"/>
                <a:sym typeface="Roboto"/>
              </a:rPr>
              <a:t> in the agency’s office</a:t>
            </a:r>
            <a:r>
              <a:rPr lang="en-US" sz="2400" b="0" i="0" u="none" strike="noStrike" cap="none" dirty="0">
                <a:solidFill>
                  <a:schemeClr val="dk1"/>
                </a:solidFill>
                <a:latin typeface="Roboto"/>
                <a:ea typeface="Roboto"/>
                <a:cs typeface="Roboto"/>
                <a:sym typeface="Roboto"/>
              </a:rPr>
              <a:t>).</a:t>
            </a:r>
            <a:endParaRPr sz="2400" b="0" i="0" u="none" strike="noStrike" cap="none" dirty="0">
              <a:solidFill>
                <a:schemeClr val="dk1"/>
              </a:solidFill>
              <a:latin typeface="Roboto"/>
              <a:ea typeface="Roboto"/>
              <a:cs typeface="Roboto"/>
              <a:sym typeface="Roboto"/>
            </a:endParaRPr>
          </a:p>
          <a:p>
            <a:pPr marL="457200" marR="0" lvl="0" indent="0" algn="l" rtl="0">
              <a:lnSpc>
                <a:spcPct val="90000"/>
              </a:lnSpc>
              <a:spcBef>
                <a:spcPts val="10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234" name="Google Shape;234;p5"/>
          <p:cNvCxnSpPr/>
          <p:nvPr/>
        </p:nvCxnSpPr>
        <p:spPr>
          <a:xfrm>
            <a:off x="1292226" y="2080627"/>
            <a:ext cx="9601200" cy="0"/>
          </a:xfrm>
          <a:prstGeom prst="straightConnector1">
            <a:avLst/>
          </a:prstGeom>
          <a:solidFill>
            <a:srgbClr val="C04D2F"/>
          </a:solidFill>
          <a:ln w="15875" cap="flat" cmpd="sng">
            <a:solidFill>
              <a:srgbClr val="C04D2F"/>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gd3b5f4ef37_0_24"/>
          <p:cNvSpPr/>
          <p:nvPr/>
        </p:nvSpPr>
        <p:spPr>
          <a:xfrm>
            <a:off x="0" y="0"/>
            <a:ext cx="121887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240" name="Google Shape;240;gd3b5f4ef37_0_24"/>
          <p:cNvPicPr preferRelativeResize="0"/>
          <p:nvPr/>
        </p:nvPicPr>
        <p:blipFill rotWithShape="1">
          <a:blip r:embed="rId4">
            <a:alphaModFix/>
          </a:blip>
          <a:srcRect/>
          <a:stretch/>
        </p:blipFill>
        <p:spPr>
          <a:xfrm>
            <a:off x="0" y="1785"/>
            <a:ext cx="12188827" cy="6856215"/>
          </a:xfrm>
          <a:prstGeom prst="rect">
            <a:avLst/>
          </a:prstGeom>
          <a:noFill/>
          <a:ln>
            <a:noFill/>
          </a:ln>
        </p:spPr>
      </p:pic>
      <p:sp>
        <p:nvSpPr>
          <p:cNvPr id="241" name="Google Shape;241;gd3b5f4ef37_0_24"/>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100"/>
              <a:buFont typeface="Garamond"/>
              <a:buNone/>
            </a:pPr>
            <a:r>
              <a:rPr lang="en-US" sz="3050">
                <a:latin typeface="Roboto"/>
                <a:ea typeface="Roboto"/>
                <a:cs typeface="Roboto"/>
                <a:sym typeface="Roboto"/>
              </a:rPr>
              <a:t> We recommend that your written request also include:</a:t>
            </a:r>
            <a:endParaRPr sz="3050">
              <a:latin typeface="Roboto"/>
              <a:ea typeface="Roboto"/>
              <a:cs typeface="Roboto"/>
              <a:sym typeface="Roboto"/>
            </a:endParaRPr>
          </a:p>
        </p:txBody>
      </p:sp>
      <p:sp>
        <p:nvSpPr>
          <p:cNvPr id="242" name="Google Shape;242;gd3b5f4ef37_0_24"/>
          <p:cNvSpPr txBox="1"/>
          <p:nvPr/>
        </p:nvSpPr>
        <p:spPr>
          <a:xfrm>
            <a:off x="1295398" y="2081072"/>
            <a:ext cx="9601200" cy="4095450"/>
          </a:xfrm>
          <a:prstGeom prst="rect">
            <a:avLst/>
          </a:prstGeom>
          <a:noFill/>
          <a:ln>
            <a:noFill/>
          </a:ln>
        </p:spPr>
        <p:txBody>
          <a:bodyPr spcFirstLastPara="1" wrap="square" lIns="91425" tIns="91425" rIns="91425" bIns="91425" anchor="t" anchorCtr="0">
            <a:spAutoFit/>
          </a:bodyPr>
          <a:lstStyle/>
          <a:p>
            <a:pPr marL="419100" marR="0" lvl="0" indent="-342900" algn="l" rtl="0">
              <a:lnSpc>
                <a:spcPct val="115000"/>
              </a:lnSpc>
              <a:spcBef>
                <a:spcPts val="1000"/>
              </a:spcBef>
              <a:spcAft>
                <a:spcPts val="0"/>
              </a:spcAft>
              <a:buClr>
                <a:schemeClr val="dk1"/>
              </a:buClr>
              <a:buSzPts val="2400"/>
              <a:buFont typeface="Arial"/>
              <a:buChar char="•"/>
            </a:pPr>
            <a:r>
              <a:rPr lang="en-US" sz="2400" b="0" i="0" u="none" strike="noStrike" cap="none">
                <a:solidFill>
                  <a:schemeClr val="dk1"/>
                </a:solidFill>
                <a:latin typeface="Roboto"/>
                <a:ea typeface="Roboto"/>
                <a:cs typeface="Roboto"/>
                <a:sym typeface="Roboto"/>
              </a:rPr>
              <a:t>The date you submit your request;</a:t>
            </a:r>
            <a:endParaRPr sz="2400" b="0" i="0" u="none" strike="noStrike" cap="none">
              <a:solidFill>
                <a:schemeClr val="dk1"/>
              </a:solidFill>
              <a:latin typeface="Roboto"/>
              <a:ea typeface="Roboto"/>
              <a:cs typeface="Roboto"/>
              <a:sym typeface="Roboto"/>
            </a:endParaRPr>
          </a:p>
          <a:p>
            <a:pPr marL="419100" marR="0" lvl="0" indent="-342900" algn="l" rtl="0">
              <a:lnSpc>
                <a:spcPct val="115000"/>
              </a:lnSpc>
              <a:spcBef>
                <a:spcPts val="1000"/>
              </a:spcBef>
              <a:spcAft>
                <a:spcPts val="0"/>
              </a:spcAft>
              <a:buClr>
                <a:schemeClr val="dk1"/>
              </a:buClr>
              <a:buSzPts val="2400"/>
              <a:buFont typeface="Arial"/>
              <a:buChar char="•"/>
            </a:pPr>
            <a:r>
              <a:rPr lang="en-US" sz="2400" b="0" i="0" u="none" strike="noStrike" cap="none">
                <a:solidFill>
                  <a:schemeClr val="dk1"/>
                </a:solidFill>
                <a:latin typeface="Roboto"/>
                <a:ea typeface="Roboto"/>
                <a:cs typeface="Roboto"/>
                <a:sym typeface="Roboto"/>
              </a:rPr>
              <a:t>Whether you wish to receive copies of the requested records by mail or review the requested records in person on agency premises;</a:t>
            </a:r>
            <a:endParaRPr sz="2400" b="0" i="0" u="none" strike="noStrike" cap="none">
              <a:solidFill>
                <a:schemeClr val="dk1"/>
              </a:solidFill>
              <a:latin typeface="Roboto"/>
              <a:ea typeface="Roboto"/>
              <a:cs typeface="Roboto"/>
              <a:sym typeface="Roboto"/>
            </a:endParaRPr>
          </a:p>
          <a:p>
            <a:pPr marL="419100" marR="0" lvl="0" indent="-342900" algn="l" rtl="0">
              <a:lnSpc>
                <a:spcPct val="115000"/>
              </a:lnSpc>
              <a:spcBef>
                <a:spcPts val="1000"/>
              </a:spcBef>
              <a:spcAft>
                <a:spcPts val="0"/>
              </a:spcAft>
              <a:buClr>
                <a:schemeClr val="dk1"/>
              </a:buClr>
              <a:buSzPts val="2400"/>
              <a:buFont typeface="Arial"/>
              <a:buChar char="•"/>
            </a:pPr>
            <a:r>
              <a:rPr lang="en-US" sz="2400" b="0" i="0" u="none" strike="noStrike" cap="none">
                <a:solidFill>
                  <a:schemeClr val="dk1"/>
                </a:solidFill>
                <a:latin typeface="Roboto"/>
                <a:ea typeface="Roboto"/>
                <a:cs typeface="Roboto"/>
                <a:sym typeface="Roboto"/>
              </a:rPr>
              <a:t>A statement that your request is submitted for a noncommercial (or commercial) purpose;</a:t>
            </a:r>
            <a:endParaRPr sz="2400" b="0" i="0" u="none" strike="noStrike" cap="none">
              <a:solidFill>
                <a:schemeClr val="dk1"/>
              </a:solidFill>
              <a:latin typeface="Roboto"/>
              <a:ea typeface="Roboto"/>
              <a:cs typeface="Roboto"/>
              <a:sym typeface="Roboto"/>
            </a:endParaRPr>
          </a:p>
          <a:p>
            <a:pPr marL="419100" marR="0" lvl="0" indent="-342900" algn="l" rtl="0">
              <a:lnSpc>
                <a:spcPct val="115000"/>
              </a:lnSpc>
              <a:spcBef>
                <a:spcPts val="1000"/>
              </a:spcBef>
              <a:spcAft>
                <a:spcPts val="0"/>
              </a:spcAft>
              <a:buClr>
                <a:srgbClr val="000000"/>
              </a:buClr>
              <a:buSzPts val="2400"/>
              <a:buFont typeface="Arial"/>
              <a:buChar char="•"/>
            </a:pPr>
            <a:r>
              <a:rPr lang="en-US" sz="2400" b="0" i="0" u="none" strike="noStrike" cap="none">
                <a:solidFill>
                  <a:schemeClr val="dk1"/>
                </a:solidFill>
                <a:latin typeface="Roboto"/>
                <a:ea typeface="Roboto"/>
                <a:cs typeface="Roboto"/>
                <a:sym typeface="Roboto"/>
              </a:rPr>
              <a:t>A</a:t>
            </a:r>
            <a:r>
              <a:rPr lang="en-US" sz="2400" b="0" i="0" u="none" strike="noStrike" cap="none">
                <a:solidFill>
                  <a:srgbClr val="000000"/>
                </a:solidFill>
                <a:latin typeface="Roboto"/>
                <a:ea typeface="Roboto"/>
                <a:cs typeface="Roboto"/>
                <a:sym typeface="Roboto"/>
              </a:rPr>
              <a:t>s of June 29, 2021, a </a:t>
            </a:r>
            <a:r>
              <a:rPr lang="en-US" sz="2400" b="0" i="0" u="none" strike="noStrike" cap="none">
                <a:solidFill>
                  <a:schemeClr val="dk1"/>
                </a:solidFill>
                <a:latin typeface="Roboto"/>
                <a:ea typeface="Roboto"/>
                <a:cs typeface="Roboto"/>
                <a:sym typeface="Roboto"/>
              </a:rPr>
              <a:t>statement that you are a resident and the section of KRS 61.870(10) under which you qualify </a:t>
            </a:r>
            <a:endParaRPr sz="1400" b="0" i="0" u="none" strike="noStrike" cap="none">
              <a:solidFill>
                <a:srgbClr val="000000"/>
              </a:solidFill>
              <a:latin typeface="Arial"/>
              <a:ea typeface="Arial"/>
              <a:cs typeface="Arial"/>
              <a:sym typeface="Arial"/>
            </a:endParaRPr>
          </a:p>
        </p:txBody>
      </p:sp>
      <p:cxnSp>
        <p:nvCxnSpPr>
          <p:cNvPr id="243" name="Google Shape;243;gd3b5f4ef37_0_24"/>
          <p:cNvCxnSpPr/>
          <p:nvPr/>
        </p:nvCxnSpPr>
        <p:spPr>
          <a:xfrm>
            <a:off x="1295398" y="2081072"/>
            <a:ext cx="9601200" cy="0"/>
          </a:xfrm>
          <a:prstGeom prst="straightConnector1">
            <a:avLst/>
          </a:prstGeom>
          <a:solidFill>
            <a:srgbClr val="C04D2F"/>
          </a:solidFill>
          <a:ln w="15875" cap="flat" cmpd="sng">
            <a:solidFill>
              <a:srgbClr val="C04D2F"/>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1800"/>
              <a:buNone/>
            </a:pPr>
            <a:r>
              <a:rPr lang="en-US">
                <a:latin typeface="Roboto"/>
                <a:ea typeface="Roboto"/>
                <a:cs typeface="Roboto"/>
                <a:sym typeface="Roboto"/>
              </a:rPr>
              <a:t>What is a commercial purpose?</a:t>
            </a:r>
            <a:endParaRPr/>
          </a:p>
        </p:txBody>
      </p:sp>
      <p:sp>
        <p:nvSpPr>
          <p:cNvPr id="249" name="Google Shape;249;p4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457200" lvl="0" indent="-360045" algn="l" rtl="0">
              <a:lnSpc>
                <a:spcPct val="100000"/>
              </a:lnSpc>
              <a:spcBef>
                <a:spcPts val="360"/>
              </a:spcBef>
              <a:spcAft>
                <a:spcPts val="0"/>
              </a:spcAft>
              <a:buSzPts val="2070"/>
              <a:buChar char="•"/>
            </a:pPr>
            <a:r>
              <a:rPr lang="en-US" sz="2200">
                <a:latin typeface="Roboto"/>
                <a:ea typeface="Roboto"/>
                <a:cs typeface="Roboto"/>
                <a:sym typeface="Roboto"/>
              </a:rPr>
              <a:t>A citizen request for public records is generally noncommercial. </a:t>
            </a:r>
            <a:endParaRPr/>
          </a:p>
          <a:p>
            <a:pPr marL="457200" lvl="0" indent="-360045" algn="l" rtl="0">
              <a:lnSpc>
                <a:spcPct val="100000"/>
              </a:lnSpc>
              <a:spcBef>
                <a:spcPts val="1000"/>
              </a:spcBef>
              <a:spcAft>
                <a:spcPts val="0"/>
              </a:spcAft>
              <a:buSzPts val="2070"/>
              <a:buChar char="•"/>
            </a:pPr>
            <a:r>
              <a:rPr lang="en-US" sz="2200">
                <a:latin typeface="Roboto"/>
                <a:ea typeface="Roboto"/>
                <a:cs typeface="Roboto"/>
                <a:sym typeface="Roboto"/>
              </a:rPr>
              <a:t>The open records law defines commercial purpose as any use by which the user expects a profit either through commission, salary, or fee</a:t>
            </a:r>
            <a:endParaRPr/>
          </a:p>
          <a:p>
            <a:pPr marL="914400" lvl="1" indent="-360044" algn="l" rtl="0">
              <a:lnSpc>
                <a:spcPct val="100000"/>
              </a:lnSpc>
              <a:spcBef>
                <a:spcPts val="1000"/>
              </a:spcBef>
              <a:spcAft>
                <a:spcPts val="0"/>
              </a:spcAft>
              <a:buSzPts val="2070"/>
              <a:buChar char="•"/>
            </a:pPr>
            <a:r>
              <a:rPr lang="en-US" sz="2200">
                <a:latin typeface="Roboto"/>
                <a:ea typeface="Roboto"/>
                <a:cs typeface="Roboto"/>
                <a:sym typeface="Roboto"/>
              </a:rPr>
              <a:t>(Example: A home security company requests burglary reports from the sheriff’s office to solicit new customers)</a:t>
            </a:r>
            <a:endParaRPr/>
          </a:p>
          <a:p>
            <a:pPr marL="457200" lvl="0" indent="-360045" algn="l" rtl="0">
              <a:lnSpc>
                <a:spcPct val="100000"/>
              </a:lnSpc>
              <a:spcBef>
                <a:spcPts val="1000"/>
              </a:spcBef>
              <a:spcAft>
                <a:spcPts val="1000"/>
              </a:spcAft>
              <a:buSzPts val="2070"/>
              <a:buChar char="•"/>
            </a:pPr>
            <a:r>
              <a:rPr lang="en-US" sz="2200">
                <a:latin typeface="Roboto"/>
                <a:ea typeface="Roboto"/>
                <a:cs typeface="Roboto"/>
                <a:sym typeface="Roboto"/>
              </a:rPr>
              <a:t> Additionally, “commercial purpose" does not include use by the media in publishing or programming and use in litigation by parties or their attorneys.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3"/>
        <p:cNvGrpSpPr/>
        <p:nvPr/>
      </p:nvGrpSpPr>
      <p:grpSpPr>
        <a:xfrm>
          <a:off x="0" y="0"/>
          <a:ext cx="0" cy="0"/>
          <a:chOff x="0" y="0"/>
          <a:chExt cx="0" cy="0"/>
        </a:xfrm>
      </p:grpSpPr>
      <p:sp>
        <p:nvSpPr>
          <p:cNvPr id="254" name="Google Shape;254;p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255" name="Google Shape;255;p6"/>
          <p:cNvSpPr/>
          <p:nvPr/>
        </p:nvSpPr>
        <p:spPr>
          <a:xfrm>
            <a:off x="0" y="0"/>
            <a:ext cx="3354600" cy="6858000"/>
          </a:xfrm>
          <a:prstGeom prst="rect">
            <a:avLst/>
          </a:prstGeom>
          <a:gradFill>
            <a:gsLst>
              <a:gs pos="0">
                <a:srgbClr val="FFFFFF"/>
              </a:gs>
              <a:gs pos="30000">
                <a:srgbClr val="FFFFFF"/>
              </a:gs>
              <a:gs pos="61000">
                <a:srgbClr val="F8F8F8"/>
              </a:gs>
              <a:gs pos="97000">
                <a:srgbClr val="E5E5E5"/>
              </a:gs>
              <a:gs pos="100000">
                <a:srgbClr val="E5E5E5"/>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256" name="Google Shape;256;p6"/>
          <p:cNvSpPr txBox="1">
            <a:spLocks noGrp="1"/>
          </p:cNvSpPr>
          <p:nvPr>
            <p:ph type="title"/>
          </p:nvPr>
        </p:nvSpPr>
        <p:spPr>
          <a:xfrm>
            <a:off x="5" y="661258"/>
            <a:ext cx="3354600" cy="55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12121"/>
              </a:buClr>
              <a:buSzPts val="4400"/>
              <a:buFont typeface="Garamond"/>
              <a:buNone/>
            </a:pPr>
            <a:r>
              <a:rPr lang="en-US" sz="3400">
                <a:solidFill>
                  <a:srgbClr val="212121"/>
                </a:solidFill>
                <a:latin typeface="Roboto"/>
                <a:ea typeface="Roboto"/>
                <a:cs typeface="Roboto"/>
                <a:sym typeface="Roboto"/>
              </a:rPr>
              <a:t>Sample open records request prepared by requester</a:t>
            </a:r>
            <a:endParaRPr sz="3400">
              <a:latin typeface="Roboto"/>
              <a:ea typeface="Roboto"/>
              <a:cs typeface="Roboto"/>
              <a:sym typeface="Roboto"/>
            </a:endParaRPr>
          </a:p>
        </p:txBody>
      </p:sp>
      <p:sp>
        <p:nvSpPr>
          <p:cNvPr id="257" name="Google Shape;257;p6"/>
          <p:cNvSpPr/>
          <p:nvPr/>
        </p:nvSpPr>
        <p:spPr>
          <a:xfrm>
            <a:off x="5134082" y="469900"/>
            <a:ext cx="6582982" cy="5918200"/>
          </a:xfrm>
          <a:prstGeom prst="rect">
            <a:avLst/>
          </a:prstGeom>
          <a:solidFill>
            <a:schemeClr val="dk2"/>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258" name="Google Shape;258;p6"/>
          <p:cNvSpPr/>
          <p:nvPr/>
        </p:nvSpPr>
        <p:spPr>
          <a:xfrm>
            <a:off x="3771900" y="304300"/>
            <a:ext cx="8031000" cy="63009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6"/>
          <p:cNvSpPr txBox="1">
            <a:spLocks noGrp="1"/>
          </p:cNvSpPr>
          <p:nvPr>
            <p:ph type="body" idx="1"/>
          </p:nvPr>
        </p:nvSpPr>
        <p:spPr>
          <a:xfrm>
            <a:off x="3916275" y="469800"/>
            <a:ext cx="7580100" cy="59181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2185"/>
              <a:buNone/>
            </a:pPr>
            <a:r>
              <a:rPr lang="en-US" sz="1800">
                <a:solidFill>
                  <a:schemeClr val="lt1"/>
                </a:solidFill>
                <a:latin typeface="Roboto"/>
                <a:ea typeface="Roboto"/>
                <a:cs typeface="Roboto"/>
                <a:sym typeface="Roboto"/>
              </a:rPr>
              <a:t>July 1, 2021</a:t>
            </a:r>
            <a:endParaRPr sz="1800">
              <a:latin typeface="Roboto"/>
              <a:ea typeface="Roboto"/>
              <a:cs typeface="Roboto"/>
              <a:sym typeface="Roboto"/>
            </a:endParaRPr>
          </a:p>
          <a:p>
            <a:pPr marL="0" lvl="0" indent="0" algn="l" rtl="0">
              <a:lnSpc>
                <a:spcPct val="115000"/>
              </a:lnSpc>
              <a:spcBef>
                <a:spcPts val="980"/>
              </a:spcBef>
              <a:spcAft>
                <a:spcPts val="0"/>
              </a:spcAft>
              <a:buSzPts val="2185"/>
              <a:buNone/>
            </a:pPr>
            <a:r>
              <a:rPr lang="en-US" sz="1800">
                <a:solidFill>
                  <a:schemeClr val="lt1"/>
                </a:solidFill>
                <a:latin typeface="Roboto"/>
                <a:ea typeface="Roboto"/>
                <a:cs typeface="Roboto"/>
                <a:sym typeface="Roboto"/>
              </a:rPr>
              <a:t>Dear Official Custodian of Records,</a:t>
            </a:r>
            <a:endParaRPr sz="1800">
              <a:latin typeface="Roboto"/>
              <a:ea typeface="Roboto"/>
              <a:cs typeface="Roboto"/>
              <a:sym typeface="Roboto"/>
            </a:endParaRPr>
          </a:p>
          <a:p>
            <a:pPr marL="0" lvl="0" indent="0" algn="l" rtl="0">
              <a:lnSpc>
                <a:spcPct val="115000"/>
              </a:lnSpc>
              <a:spcBef>
                <a:spcPts val="980"/>
              </a:spcBef>
              <a:spcAft>
                <a:spcPts val="0"/>
              </a:spcAft>
              <a:buSzPts val="2185"/>
              <a:buNone/>
            </a:pPr>
            <a:r>
              <a:rPr lang="en-US" sz="1800">
                <a:solidFill>
                  <a:schemeClr val="lt1"/>
                </a:solidFill>
                <a:latin typeface="Roboto"/>
                <a:ea typeface="Roboto"/>
                <a:cs typeface="Roboto"/>
                <a:sym typeface="Roboto"/>
              </a:rPr>
              <a:t>This is an open records request for a copy of the most recent audit of the Works Department which the members of the fiscal court discussed at the June 30 regular meeting. I prefer to receive the copy by email at my address, j.smith@email.com.</a:t>
            </a:r>
            <a:endParaRPr sz="1800">
              <a:latin typeface="Roboto"/>
              <a:ea typeface="Roboto"/>
              <a:cs typeface="Roboto"/>
              <a:sym typeface="Roboto"/>
            </a:endParaRPr>
          </a:p>
          <a:p>
            <a:pPr marL="0" lvl="0" indent="0" algn="l" rtl="0">
              <a:lnSpc>
                <a:spcPct val="115000"/>
              </a:lnSpc>
              <a:spcBef>
                <a:spcPts val="980"/>
              </a:spcBef>
              <a:spcAft>
                <a:spcPts val="0"/>
              </a:spcAft>
              <a:buSzPts val="2185"/>
              <a:buNone/>
            </a:pPr>
            <a:r>
              <a:rPr lang="en-US" sz="1800">
                <a:solidFill>
                  <a:schemeClr val="lt1"/>
                </a:solidFill>
                <a:latin typeface="Roboto"/>
                <a:ea typeface="Roboto"/>
                <a:cs typeface="Roboto"/>
                <a:sym typeface="Roboto"/>
              </a:rPr>
              <a:t>This request is submitted for a noncommercial purpose.</a:t>
            </a:r>
            <a:endParaRPr sz="1800">
              <a:latin typeface="Roboto"/>
              <a:ea typeface="Roboto"/>
              <a:cs typeface="Roboto"/>
              <a:sym typeface="Roboto"/>
            </a:endParaRPr>
          </a:p>
          <a:p>
            <a:pPr marL="0" lvl="0" indent="0" algn="l" rtl="0">
              <a:lnSpc>
                <a:spcPct val="115000"/>
              </a:lnSpc>
              <a:spcBef>
                <a:spcPts val="980"/>
              </a:spcBef>
              <a:spcAft>
                <a:spcPts val="0"/>
              </a:spcAft>
              <a:buSzPts val="2185"/>
              <a:buNone/>
            </a:pPr>
            <a:r>
              <a:rPr lang="en-US" sz="1800">
                <a:solidFill>
                  <a:schemeClr val="lt1"/>
                </a:solidFill>
                <a:latin typeface="Roboto"/>
                <a:ea typeface="Roboto"/>
                <a:cs typeface="Roboto"/>
                <a:sym typeface="Roboto"/>
              </a:rPr>
              <a:t>I live in Kentucky and qualify as a resident under KRS 61.870(10)(a).</a:t>
            </a:r>
            <a:endParaRPr/>
          </a:p>
          <a:p>
            <a:pPr marL="0" lvl="0" indent="0" algn="l" rtl="0">
              <a:lnSpc>
                <a:spcPct val="115000"/>
              </a:lnSpc>
              <a:spcBef>
                <a:spcPts val="980"/>
              </a:spcBef>
              <a:spcAft>
                <a:spcPts val="0"/>
              </a:spcAft>
              <a:buSzPts val="2185"/>
              <a:buNone/>
            </a:pPr>
            <a:r>
              <a:rPr lang="en-US" sz="1800">
                <a:latin typeface="Roboto"/>
                <a:ea typeface="Roboto"/>
                <a:cs typeface="Roboto"/>
                <a:sym typeface="Roboto"/>
              </a:rPr>
              <a:t>If the fee for copying these records is greater than $___, please notify me before making copies.</a:t>
            </a:r>
            <a:endParaRPr sz="1800">
              <a:latin typeface="Roboto"/>
              <a:ea typeface="Roboto"/>
              <a:cs typeface="Roboto"/>
              <a:sym typeface="Roboto"/>
            </a:endParaRPr>
          </a:p>
          <a:p>
            <a:pPr marL="0" lvl="0" indent="0" algn="l" rtl="0">
              <a:lnSpc>
                <a:spcPct val="115000"/>
              </a:lnSpc>
              <a:spcBef>
                <a:spcPts val="980"/>
              </a:spcBef>
              <a:spcAft>
                <a:spcPts val="0"/>
              </a:spcAft>
              <a:buSzPts val="2185"/>
              <a:buNone/>
            </a:pPr>
            <a:r>
              <a:rPr lang="en-US" sz="1800">
                <a:solidFill>
                  <a:schemeClr val="lt1"/>
                </a:solidFill>
                <a:latin typeface="Roboto"/>
                <a:ea typeface="Roboto"/>
                <a:cs typeface="Roboto"/>
                <a:sym typeface="Roboto"/>
              </a:rPr>
              <a:t>I look forward to receiving your  written response within five business days of receipt of this request.</a:t>
            </a:r>
            <a:endParaRPr sz="1800">
              <a:latin typeface="Roboto"/>
              <a:ea typeface="Roboto"/>
              <a:cs typeface="Roboto"/>
              <a:sym typeface="Roboto"/>
            </a:endParaRPr>
          </a:p>
          <a:p>
            <a:pPr marL="0" lvl="0" indent="0" algn="l" rtl="0">
              <a:lnSpc>
                <a:spcPct val="115000"/>
              </a:lnSpc>
              <a:spcBef>
                <a:spcPts val="980"/>
              </a:spcBef>
              <a:spcAft>
                <a:spcPts val="0"/>
              </a:spcAft>
              <a:buSzPts val="2185"/>
              <a:buNone/>
            </a:pPr>
            <a:r>
              <a:rPr lang="en-US" sz="1800">
                <a:solidFill>
                  <a:schemeClr val="lt1"/>
                </a:solidFill>
                <a:latin typeface="Roboto"/>
                <a:ea typeface="Roboto"/>
                <a:cs typeface="Roboto"/>
                <a:sym typeface="Roboto"/>
              </a:rPr>
              <a:t>Respectfully,</a:t>
            </a:r>
            <a:endParaRPr sz="1800">
              <a:latin typeface="Roboto"/>
              <a:ea typeface="Roboto"/>
              <a:cs typeface="Roboto"/>
              <a:sym typeface="Roboto"/>
            </a:endParaRPr>
          </a:p>
          <a:p>
            <a:pPr marL="0" lvl="0" indent="0" algn="l" rtl="0">
              <a:lnSpc>
                <a:spcPct val="115000"/>
              </a:lnSpc>
              <a:spcBef>
                <a:spcPts val="980"/>
              </a:spcBef>
              <a:spcAft>
                <a:spcPts val="0"/>
              </a:spcAft>
              <a:buSzPts val="2185"/>
              <a:buNone/>
            </a:pPr>
            <a:r>
              <a:rPr lang="en-US" sz="1800">
                <a:solidFill>
                  <a:schemeClr val="lt1"/>
                </a:solidFill>
                <a:latin typeface="Roboto"/>
                <a:ea typeface="Roboto"/>
                <a:cs typeface="Roboto"/>
                <a:sym typeface="Roboto"/>
              </a:rPr>
              <a:t>/s/ John Smith</a:t>
            </a:r>
            <a:endParaRPr sz="1800">
              <a:latin typeface="Roboto"/>
              <a:ea typeface="Roboto"/>
              <a:cs typeface="Roboto"/>
              <a:sym typeface="Roboto"/>
            </a:endParaRPr>
          </a:p>
          <a:p>
            <a:pPr marL="0" lvl="0" indent="0" algn="l" rtl="0">
              <a:lnSpc>
                <a:spcPct val="115000"/>
              </a:lnSpc>
              <a:spcBef>
                <a:spcPts val="980"/>
              </a:spcBef>
              <a:spcAft>
                <a:spcPts val="0"/>
              </a:spcAft>
              <a:buSzPts val="2185"/>
              <a:buNone/>
            </a:pPr>
            <a:r>
              <a:rPr lang="en-US" sz="1800">
                <a:solidFill>
                  <a:schemeClr val="lt1"/>
                </a:solidFill>
                <a:latin typeface="Roboto"/>
                <a:ea typeface="Roboto"/>
                <a:cs typeface="Roboto"/>
                <a:sym typeface="Roboto"/>
              </a:rPr>
              <a:t>John Smith </a:t>
            </a:r>
            <a:endParaRPr sz="18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3"/>
        <p:cNvGrpSpPr/>
        <p:nvPr/>
      </p:nvGrpSpPr>
      <p:grpSpPr>
        <a:xfrm>
          <a:off x="0" y="0"/>
          <a:ext cx="0" cy="0"/>
          <a:chOff x="0" y="0"/>
          <a:chExt cx="0" cy="0"/>
        </a:xfrm>
      </p:grpSpPr>
      <p:sp>
        <p:nvSpPr>
          <p:cNvPr id="264" name="Google Shape;264;p7"/>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265" name="Google Shape;265;p7"/>
          <p:cNvSpPr/>
          <p:nvPr/>
        </p:nvSpPr>
        <p:spPr>
          <a:xfrm>
            <a:off x="474663" y="469900"/>
            <a:ext cx="3695002" cy="5918200"/>
          </a:xfrm>
          <a:prstGeom prst="rect">
            <a:avLst/>
          </a:prstGeom>
          <a:solidFill>
            <a:srgbClr val="37373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266" name="Google Shape;266;p7"/>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7"/>
          <p:cNvSpPr txBox="1">
            <a:spLocks noGrp="1"/>
          </p:cNvSpPr>
          <p:nvPr>
            <p:ph type="title"/>
          </p:nvPr>
        </p:nvSpPr>
        <p:spPr>
          <a:xfrm>
            <a:off x="952108" y="954756"/>
            <a:ext cx="2730414" cy="494600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21212"/>
              <a:buFont typeface="Garamond"/>
              <a:buNone/>
            </a:pPr>
            <a:r>
              <a:rPr lang="en-US" sz="3300">
                <a:solidFill>
                  <a:srgbClr val="FFFFFF"/>
                </a:solidFill>
                <a:latin typeface="Roboto"/>
                <a:ea typeface="Roboto"/>
                <a:cs typeface="Roboto"/>
                <a:sym typeface="Roboto"/>
              </a:rPr>
              <a:t>The standardized form that you may use to request records instead of preparing your own can be found:</a:t>
            </a:r>
            <a:endParaRPr sz="4100">
              <a:latin typeface="Roboto"/>
              <a:ea typeface="Roboto"/>
              <a:cs typeface="Roboto"/>
              <a:sym typeface="Roboto"/>
            </a:endParaRPr>
          </a:p>
        </p:txBody>
      </p:sp>
      <p:sp>
        <p:nvSpPr>
          <p:cNvPr id="268" name="Google Shape;268;p7"/>
          <p:cNvSpPr/>
          <p:nvPr/>
        </p:nvSpPr>
        <p:spPr>
          <a:xfrm>
            <a:off x="4654296" y="0"/>
            <a:ext cx="7537704" cy="6858000"/>
          </a:xfrm>
          <a:prstGeom prst="rect">
            <a:avLst/>
          </a:prstGeom>
          <a:gradFill>
            <a:gsLst>
              <a:gs pos="0">
                <a:srgbClr val="FFFFFF"/>
              </a:gs>
              <a:gs pos="30000">
                <a:srgbClr val="FFFFFF"/>
              </a:gs>
              <a:gs pos="61000">
                <a:srgbClr val="F8F8F8"/>
              </a:gs>
              <a:gs pos="97000">
                <a:srgbClr val="E5E5E5"/>
              </a:gs>
              <a:gs pos="100000">
                <a:srgbClr val="E5E5E5"/>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269" name="Google Shape;269;p7"/>
          <p:cNvSpPr txBox="1">
            <a:spLocks noGrp="1"/>
          </p:cNvSpPr>
          <p:nvPr>
            <p:ph type="body" idx="1"/>
          </p:nvPr>
        </p:nvSpPr>
        <p:spPr>
          <a:xfrm>
            <a:off x="5140934" y="469900"/>
            <a:ext cx="5953630" cy="5405968"/>
          </a:xfrm>
          <a:prstGeom prst="rect">
            <a:avLst/>
          </a:prstGeom>
          <a:noFill/>
          <a:ln>
            <a:noFill/>
          </a:ln>
        </p:spPr>
        <p:txBody>
          <a:bodyPr spcFirstLastPara="1" wrap="square" lIns="91425" tIns="45700" rIns="91425" bIns="45700" anchor="ctr" anchorCtr="0">
            <a:normAutofit fontScale="92500"/>
          </a:bodyPr>
          <a:lstStyle/>
          <a:p>
            <a:pPr marL="285750" lvl="0" indent="-266700" algn="l" rtl="0">
              <a:lnSpc>
                <a:spcPct val="100000"/>
              </a:lnSpc>
              <a:spcBef>
                <a:spcPts val="0"/>
              </a:spcBef>
              <a:spcAft>
                <a:spcPts val="0"/>
              </a:spcAft>
              <a:buSzPts val="3380"/>
              <a:buFont typeface="Roboto"/>
              <a:buChar char="•"/>
            </a:pPr>
            <a:r>
              <a:rPr lang="en-US" sz="2900" dirty="0">
                <a:solidFill>
                  <a:srgbClr val="212121"/>
                </a:solidFill>
                <a:latin typeface="Roboto"/>
                <a:ea typeface="Roboto"/>
                <a:cs typeface="Roboto"/>
                <a:sym typeface="Roboto"/>
              </a:rPr>
              <a:t>On the Attorney General’s website</a:t>
            </a:r>
            <a:endParaRPr sz="2100" dirty="0">
              <a:solidFill>
                <a:srgbClr val="212121"/>
              </a:solidFill>
              <a:latin typeface="Roboto"/>
              <a:ea typeface="Roboto"/>
              <a:cs typeface="Roboto"/>
              <a:sym typeface="Roboto"/>
            </a:endParaRPr>
          </a:p>
          <a:p>
            <a:pPr marL="285750" lvl="0" indent="-266700" algn="l" rtl="0">
              <a:lnSpc>
                <a:spcPct val="100000"/>
              </a:lnSpc>
              <a:spcBef>
                <a:spcPts val="1240"/>
              </a:spcBef>
              <a:spcAft>
                <a:spcPts val="0"/>
              </a:spcAft>
              <a:buSzPts val="3380"/>
              <a:buFont typeface="Roboto"/>
              <a:buChar char="•"/>
            </a:pPr>
            <a:r>
              <a:rPr lang="en-US" sz="2900" dirty="0">
                <a:solidFill>
                  <a:srgbClr val="212121"/>
                </a:solidFill>
                <a:latin typeface="Roboto"/>
                <a:ea typeface="Roboto"/>
                <a:cs typeface="Roboto"/>
                <a:sym typeface="Roboto"/>
              </a:rPr>
              <a:t>As part of the public agency’s posted rules and regulations, </a:t>
            </a:r>
            <a:r>
              <a:rPr lang="en-US" sz="2900" i="1" dirty="0">
                <a:solidFill>
                  <a:srgbClr val="212121"/>
                </a:solidFill>
                <a:latin typeface="Roboto"/>
                <a:ea typeface="Roboto"/>
                <a:cs typeface="Roboto"/>
                <a:sym typeface="Roboto"/>
              </a:rPr>
              <a:t>and</a:t>
            </a:r>
            <a:r>
              <a:rPr lang="en-US" sz="2900" dirty="0">
                <a:solidFill>
                  <a:srgbClr val="212121"/>
                </a:solidFill>
                <a:latin typeface="Roboto"/>
                <a:ea typeface="Roboto"/>
                <a:cs typeface="Roboto"/>
                <a:sym typeface="Roboto"/>
              </a:rPr>
              <a:t> </a:t>
            </a:r>
            <a:endParaRPr sz="2900" i="1" dirty="0">
              <a:solidFill>
                <a:srgbClr val="212121"/>
              </a:solidFill>
              <a:latin typeface="Roboto"/>
              <a:ea typeface="Roboto"/>
              <a:cs typeface="Roboto"/>
              <a:sym typeface="Roboto"/>
            </a:endParaRPr>
          </a:p>
          <a:p>
            <a:pPr marL="285750" lvl="0" indent="-266700" algn="l" rtl="0">
              <a:lnSpc>
                <a:spcPct val="100000"/>
              </a:lnSpc>
              <a:spcBef>
                <a:spcPts val="1240"/>
              </a:spcBef>
              <a:spcAft>
                <a:spcPts val="0"/>
              </a:spcAft>
              <a:buSzPts val="3380"/>
              <a:buFont typeface="Roboto"/>
              <a:buChar char="•"/>
            </a:pPr>
            <a:r>
              <a:rPr lang="en-US" sz="2900" dirty="0">
                <a:solidFill>
                  <a:srgbClr val="212121"/>
                </a:solidFill>
                <a:latin typeface="Roboto"/>
                <a:ea typeface="Roboto"/>
                <a:cs typeface="Roboto"/>
                <a:sym typeface="Roboto"/>
              </a:rPr>
              <a:t>On the public agency’s website</a:t>
            </a:r>
          </a:p>
          <a:p>
            <a:pPr marL="285750" lvl="0" indent="-266700" algn="l" rtl="0">
              <a:lnSpc>
                <a:spcPct val="100000"/>
              </a:lnSpc>
              <a:spcBef>
                <a:spcPts val="1240"/>
              </a:spcBef>
              <a:spcAft>
                <a:spcPts val="0"/>
              </a:spcAft>
              <a:buSzPts val="3380"/>
              <a:buFont typeface="Roboto"/>
              <a:buChar char="•"/>
            </a:pPr>
            <a:r>
              <a:rPr lang="en-US" sz="2900" dirty="0">
                <a:solidFill>
                  <a:srgbClr val="212121"/>
                </a:solidFill>
                <a:latin typeface="Roboto"/>
                <a:ea typeface="Roboto"/>
                <a:cs typeface="Roboto"/>
                <a:sym typeface="Roboto"/>
              </a:rPr>
              <a:t>On June 28, the Attorney General filed an emergency regulation and, concurrently, a nonemergency regulation, “to meet [the June 29] deadline” and ensure that public agencies may comply with the amended provisions of </a:t>
            </a:r>
            <a:r>
              <a:rPr lang="en-US" sz="2900">
                <a:solidFill>
                  <a:srgbClr val="212121"/>
                </a:solidFill>
                <a:latin typeface="Roboto"/>
                <a:ea typeface="Roboto"/>
                <a:cs typeface="Roboto"/>
                <a:sym typeface="Roboto"/>
              </a:rPr>
              <a:t>KRS 61.876.</a:t>
            </a:r>
            <a:endParaRPr lang="en-US" sz="2900" dirty="0">
              <a:solidFill>
                <a:srgbClr val="21212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2018-BE2C-4345-BDA3-5CBFA22C25BF}"/>
              </a:ext>
            </a:extLst>
          </p:cNvPr>
          <p:cNvSpPr>
            <a:spLocks noGrp="1"/>
          </p:cNvSpPr>
          <p:nvPr>
            <p:ph type="title"/>
          </p:nvPr>
        </p:nvSpPr>
        <p:spPr/>
        <p:txBody>
          <a:bodyPr>
            <a:normAutofit fontScale="90000"/>
          </a:bodyPr>
          <a:lstStyle/>
          <a:p>
            <a:r>
              <a:rPr kumimoji="0" lang="en-US" sz="4000" b="0" i="0" u="none" strike="noStrike" kern="1200" cap="none" spc="0" normalizeH="0" baseline="0" noProof="0" dirty="0">
                <a:ln w="3175" cmpd="sng">
                  <a:noFill/>
                </a:ln>
                <a:solidFill>
                  <a:prstClr val="black">
                    <a:lumMod val="85000"/>
                    <a:lumOff val="15000"/>
                  </a:prstClr>
                </a:solidFill>
                <a:effectLst/>
                <a:uLnTx/>
                <a:uFillTx/>
                <a:latin typeface="Roboto" panose="02000000000000000000" pitchFamily="2" charset="0"/>
                <a:ea typeface="Roboto" panose="02000000000000000000" pitchFamily="2" charset="0"/>
                <a:cs typeface="+mj-cs"/>
              </a:rPr>
              <a:t>The Kentucky Open Records Act</a:t>
            </a:r>
            <a:br>
              <a:rPr kumimoji="0" lang="en-US" sz="4000" b="0" i="0" u="none" strike="noStrike" kern="1200" cap="none" spc="0" normalizeH="0" baseline="0" noProof="0" dirty="0">
                <a:ln w="3175" cmpd="sng">
                  <a:noFill/>
                </a:ln>
                <a:solidFill>
                  <a:prstClr val="black">
                    <a:lumMod val="85000"/>
                    <a:lumOff val="15000"/>
                  </a:prstClr>
                </a:solidFill>
                <a:effectLst/>
                <a:uLnTx/>
                <a:uFillTx/>
                <a:latin typeface="Roboto" panose="02000000000000000000" pitchFamily="2" charset="0"/>
                <a:ea typeface="Roboto" panose="02000000000000000000" pitchFamily="2" charset="0"/>
                <a:cs typeface="+mj-cs"/>
              </a:rPr>
            </a:br>
            <a:r>
              <a:rPr kumimoji="0" lang="en-US" sz="4000" b="0" i="0" u="none" strike="noStrike" kern="1200" cap="none" spc="0" normalizeH="0" baseline="0" noProof="0" dirty="0">
                <a:ln w="3175" cmpd="sng">
                  <a:noFill/>
                </a:ln>
                <a:solidFill>
                  <a:prstClr val="black">
                    <a:lumMod val="85000"/>
                    <a:lumOff val="15000"/>
                  </a:prstClr>
                </a:solidFill>
                <a:effectLst/>
                <a:uLnTx/>
                <a:uFillTx/>
                <a:latin typeface="Roboto" panose="02000000000000000000" pitchFamily="2" charset="0"/>
                <a:ea typeface="Roboto" panose="02000000000000000000" pitchFamily="2" charset="0"/>
                <a:cs typeface="+mj-cs"/>
              </a:rPr>
              <a:t>KRS 61.870 to KRS 61.884</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0ADE026D-53C7-4C06-9A89-78881D611B9B}"/>
              </a:ext>
            </a:extLst>
          </p:cNvPr>
          <p:cNvSpPr>
            <a:spLocks noGrp="1"/>
          </p:cNvSpPr>
          <p:nvPr>
            <p:ph type="body" idx="1"/>
          </p:nvPr>
        </p:nvSpPr>
        <p:spPr/>
        <p:txBody>
          <a:bodyPr/>
          <a:lstStyle/>
          <a:p>
            <a:pPr marL="0" marR="0" lvl="0" indent="0" algn="ctr" defTabSz="457200" rtl="0" eaLnBrk="1" fontAlgn="auto" latinLnBrk="0" hangingPunct="1">
              <a:lnSpc>
                <a:spcPct val="100000"/>
              </a:lnSpc>
              <a:spcBef>
                <a:spcPct val="20000"/>
              </a:spcBef>
              <a:spcAft>
                <a:spcPts val="600"/>
              </a:spcAft>
              <a:buClr>
                <a:srgbClr val="AB946B"/>
              </a:buClr>
              <a:buSzPct val="115000"/>
              <a:buFont typeface="Arial"/>
              <a:buNone/>
              <a:tabLst/>
              <a:defRPr/>
            </a:pPr>
            <a:r>
              <a:rPr lang="en-US" sz="2800" kern="1200" dirty="0">
                <a:solidFill>
                  <a:prstClr val="black">
                    <a:lumMod val="85000"/>
                    <a:lumOff val="15000"/>
                  </a:prstClr>
                </a:solidFill>
                <a:latin typeface="Roboto" panose="02000000000000000000" pitchFamily="2" charset="0"/>
                <a:ea typeface="Roboto" panose="02000000000000000000" pitchFamily="2" charset="0"/>
                <a:cs typeface="+mn-cs"/>
              </a:rPr>
              <a:t>T</a:t>
            </a:r>
            <a:r>
              <a:rPr kumimoji="0" lang="en-US" sz="28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he basic policy of KRS 61.870 to 61.884 is that </a:t>
            </a:r>
            <a:r>
              <a:rPr kumimoji="0" lang="en-US" sz="280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free and open examination of public records is in the public interest </a:t>
            </a:r>
            <a:r>
              <a:rPr kumimoji="0" lang="en-US" sz="28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and the exceptions provided for by KRS 61.878 or otherwise provided by law shall be strictly construed, even though such examination may cause inconvenience or embarrassment to public officials or others.</a:t>
            </a:r>
          </a:p>
          <a:p>
            <a:endParaRPr lang="en-US" dirty="0"/>
          </a:p>
        </p:txBody>
      </p:sp>
    </p:spTree>
    <p:extLst>
      <p:ext uri="{BB962C8B-B14F-4D97-AF65-F5344CB8AC3E}">
        <p14:creationId xmlns:p14="http://schemas.microsoft.com/office/powerpoint/2010/main" val="441857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1295402" y="1082670"/>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262626"/>
              </a:buClr>
              <a:buSzPct val="100000"/>
              <a:buFont typeface="Garamond"/>
              <a:buNone/>
            </a:pPr>
            <a:r>
              <a:rPr lang="en-US">
                <a:latin typeface="Roboto"/>
                <a:ea typeface="Roboto"/>
                <a:cs typeface="Roboto"/>
                <a:sym typeface="Roboto"/>
              </a:rPr>
              <a:t>You may submit your request to a public agency:</a:t>
            </a:r>
            <a:br>
              <a:rPr lang="en-US">
                <a:latin typeface="Roboto"/>
                <a:ea typeface="Roboto"/>
                <a:cs typeface="Roboto"/>
                <a:sym typeface="Roboto"/>
              </a:rPr>
            </a:br>
            <a:r>
              <a:rPr lang="en-US">
                <a:latin typeface="Roboto"/>
                <a:ea typeface="Roboto"/>
                <a:cs typeface="Roboto"/>
                <a:sym typeface="Roboto"/>
              </a:rPr>
              <a:t> </a:t>
            </a:r>
            <a:endParaRPr>
              <a:latin typeface="Roboto"/>
              <a:ea typeface="Roboto"/>
              <a:cs typeface="Roboto"/>
              <a:sym typeface="Roboto"/>
            </a:endParaRPr>
          </a:p>
        </p:txBody>
      </p:sp>
      <p:sp>
        <p:nvSpPr>
          <p:cNvPr id="275" name="Google Shape;275;p8"/>
          <p:cNvSpPr/>
          <p:nvPr/>
        </p:nvSpPr>
        <p:spPr>
          <a:xfrm>
            <a:off x="1347787" y="2678385"/>
            <a:ext cx="1255904" cy="1255904"/>
          </a:xfrm>
          <a:prstGeom prst="ellipse">
            <a:avLst/>
          </a:prstGeom>
          <a:solidFill>
            <a:srgbClr val="E2DC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76" name="Google Shape;276;p8"/>
          <p:cNvSpPr/>
          <p:nvPr/>
        </p:nvSpPr>
        <p:spPr>
          <a:xfrm>
            <a:off x="1611527" y="2942125"/>
            <a:ext cx="728424" cy="728424"/>
          </a:xfrm>
          <a:prstGeom prst="rect">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77" name="Google Shape;277;p8"/>
          <p:cNvSpPr/>
          <p:nvPr/>
        </p:nvSpPr>
        <p:spPr>
          <a:xfrm>
            <a:off x="2872814" y="2678385"/>
            <a:ext cx="2960346" cy="12559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78" name="Google Shape;278;p8"/>
          <p:cNvSpPr txBox="1"/>
          <p:nvPr/>
        </p:nvSpPr>
        <p:spPr>
          <a:xfrm>
            <a:off x="2872814" y="2451844"/>
            <a:ext cx="2960346" cy="148244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800"/>
              <a:buFont typeface="Garamond"/>
              <a:buNone/>
            </a:pPr>
            <a:r>
              <a:rPr lang="en-US" sz="2400" b="0" i="0" u="none" strike="noStrike" cap="none">
                <a:solidFill>
                  <a:schemeClr val="dk1"/>
                </a:solidFill>
                <a:latin typeface="Roboto"/>
                <a:ea typeface="Roboto"/>
                <a:cs typeface="Roboto"/>
                <a:sym typeface="Roboto"/>
              </a:rPr>
              <a:t>By hand delivery</a:t>
            </a:r>
            <a:r>
              <a:rPr lang="en-US" sz="800" b="0" i="0" u="none" strike="noStrike" cap="none">
                <a:solidFill>
                  <a:schemeClr val="dk1"/>
                </a:solidFill>
                <a:latin typeface="Roboto"/>
                <a:ea typeface="Roboto"/>
                <a:cs typeface="Roboto"/>
                <a:sym typeface="Roboto"/>
              </a:rPr>
              <a:t>;</a:t>
            </a:r>
            <a:endParaRPr sz="1000" b="0" i="0" u="none" strike="noStrike" cap="none">
              <a:solidFill>
                <a:srgbClr val="000000"/>
              </a:solidFill>
              <a:latin typeface="Roboto"/>
              <a:ea typeface="Roboto"/>
              <a:cs typeface="Roboto"/>
              <a:sym typeface="Roboto"/>
            </a:endParaRPr>
          </a:p>
        </p:txBody>
      </p:sp>
      <p:sp>
        <p:nvSpPr>
          <p:cNvPr id="279" name="Google Shape;279;p8"/>
          <p:cNvSpPr/>
          <p:nvPr/>
        </p:nvSpPr>
        <p:spPr>
          <a:xfrm>
            <a:off x="6348979" y="2678385"/>
            <a:ext cx="1255904" cy="1255904"/>
          </a:xfrm>
          <a:prstGeom prst="ellipse">
            <a:avLst/>
          </a:prstGeom>
          <a:solidFill>
            <a:srgbClr val="E2DC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80" name="Google Shape;280;p8"/>
          <p:cNvSpPr/>
          <p:nvPr/>
        </p:nvSpPr>
        <p:spPr>
          <a:xfrm>
            <a:off x="6612718" y="2942125"/>
            <a:ext cx="728424" cy="728424"/>
          </a:xfrm>
          <a:prstGeom prst="rect">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81" name="Google Shape;281;p8"/>
          <p:cNvSpPr/>
          <p:nvPr/>
        </p:nvSpPr>
        <p:spPr>
          <a:xfrm>
            <a:off x="7907176" y="2678385"/>
            <a:ext cx="2894005" cy="125590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82" name="Google Shape;282;p8"/>
          <p:cNvSpPr txBox="1"/>
          <p:nvPr/>
        </p:nvSpPr>
        <p:spPr>
          <a:xfrm>
            <a:off x="7881002" y="2460525"/>
            <a:ext cx="2894005" cy="125590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800"/>
              <a:buFont typeface="Garamond"/>
              <a:buNone/>
            </a:pPr>
            <a:r>
              <a:rPr lang="en-US" sz="2400" b="0" i="0" u="none" strike="noStrike" cap="none">
                <a:solidFill>
                  <a:schemeClr val="dk1"/>
                </a:solidFill>
                <a:latin typeface="Roboto"/>
                <a:ea typeface="Roboto"/>
                <a:cs typeface="Roboto"/>
                <a:sym typeface="Roboto"/>
              </a:rPr>
              <a:t>By US Mail</a:t>
            </a:r>
            <a:endParaRPr sz="1000" b="0" i="0" u="none" strike="noStrike" cap="none">
              <a:solidFill>
                <a:srgbClr val="000000"/>
              </a:solidFill>
              <a:latin typeface="Roboto"/>
              <a:ea typeface="Roboto"/>
              <a:cs typeface="Roboto"/>
              <a:sym typeface="Roboto"/>
            </a:endParaRPr>
          </a:p>
        </p:txBody>
      </p:sp>
      <p:sp>
        <p:nvSpPr>
          <p:cNvPr id="283" name="Google Shape;283;p8"/>
          <p:cNvSpPr/>
          <p:nvPr/>
        </p:nvSpPr>
        <p:spPr>
          <a:xfrm>
            <a:off x="1347762" y="4173659"/>
            <a:ext cx="1255800" cy="1255800"/>
          </a:xfrm>
          <a:prstGeom prst="ellipse">
            <a:avLst/>
          </a:prstGeom>
          <a:solidFill>
            <a:srgbClr val="E2DC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84" name="Google Shape;284;p8"/>
          <p:cNvSpPr/>
          <p:nvPr/>
        </p:nvSpPr>
        <p:spPr>
          <a:xfrm>
            <a:off x="1611502" y="4437399"/>
            <a:ext cx="728400" cy="728400"/>
          </a:xfrm>
          <a:prstGeom prst="rect">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85" name="Google Shape;285;p8"/>
          <p:cNvSpPr/>
          <p:nvPr/>
        </p:nvSpPr>
        <p:spPr>
          <a:xfrm>
            <a:off x="2862931" y="4247155"/>
            <a:ext cx="2980200" cy="125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86" name="Google Shape;286;p8"/>
          <p:cNvSpPr txBox="1"/>
          <p:nvPr/>
        </p:nvSpPr>
        <p:spPr>
          <a:xfrm>
            <a:off x="2872789" y="4020510"/>
            <a:ext cx="2970341" cy="148244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800"/>
              <a:buFont typeface="Garamond"/>
              <a:buNone/>
            </a:pPr>
            <a:r>
              <a:rPr lang="en-US" sz="2400" b="0" i="0" u="none" strike="noStrike" cap="none">
                <a:solidFill>
                  <a:schemeClr val="dk1"/>
                </a:solidFill>
                <a:latin typeface="Roboto"/>
                <a:ea typeface="Roboto"/>
                <a:cs typeface="Roboto"/>
                <a:sym typeface="Roboto"/>
              </a:rPr>
              <a:t>By fax</a:t>
            </a:r>
            <a:endParaRPr sz="1000" b="0" i="0" u="none" strike="noStrike" cap="none">
              <a:solidFill>
                <a:srgbClr val="000000"/>
              </a:solidFill>
              <a:latin typeface="Roboto"/>
              <a:ea typeface="Roboto"/>
              <a:cs typeface="Roboto"/>
              <a:sym typeface="Roboto"/>
            </a:endParaRPr>
          </a:p>
        </p:txBody>
      </p:sp>
      <p:sp>
        <p:nvSpPr>
          <p:cNvPr id="287" name="Google Shape;287;p8"/>
          <p:cNvSpPr/>
          <p:nvPr/>
        </p:nvSpPr>
        <p:spPr>
          <a:xfrm>
            <a:off x="6358811" y="4173659"/>
            <a:ext cx="1255800" cy="1255800"/>
          </a:xfrm>
          <a:prstGeom prst="ellipse">
            <a:avLst/>
          </a:prstGeom>
          <a:solidFill>
            <a:srgbClr val="E2DC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88" name="Google Shape;288;p8"/>
          <p:cNvSpPr/>
          <p:nvPr/>
        </p:nvSpPr>
        <p:spPr>
          <a:xfrm>
            <a:off x="6622551" y="4437399"/>
            <a:ext cx="728400" cy="728400"/>
          </a:xfrm>
          <a:prstGeom prst="rect">
            <a:avLst/>
          </a:prstGeom>
          <a:blipFill rotWithShape="1">
            <a:blip r:embed="rId6">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89" name="Google Shape;289;p8"/>
          <p:cNvSpPr/>
          <p:nvPr/>
        </p:nvSpPr>
        <p:spPr>
          <a:xfrm>
            <a:off x="7883839" y="4173659"/>
            <a:ext cx="2960400" cy="125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90" name="Google Shape;290;p8"/>
          <p:cNvSpPr txBox="1"/>
          <p:nvPr/>
        </p:nvSpPr>
        <p:spPr>
          <a:xfrm>
            <a:off x="7883839" y="4173659"/>
            <a:ext cx="2960400" cy="1255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800"/>
              <a:buFont typeface="Garamond"/>
              <a:buNone/>
            </a:pPr>
            <a:r>
              <a:rPr lang="en-US" sz="2400" b="0" i="0" u="none" strike="noStrike" cap="none">
                <a:solidFill>
                  <a:schemeClr val="dk1"/>
                </a:solidFill>
                <a:latin typeface="Roboto"/>
                <a:ea typeface="Roboto"/>
                <a:cs typeface="Roboto"/>
                <a:sym typeface="Roboto"/>
              </a:rPr>
              <a:t>By e-mail* sent to the public agency's official custodian </a:t>
            </a:r>
            <a:endParaRPr sz="1000" b="0" i="0" u="none" strike="noStrike" cap="none">
              <a:solidFill>
                <a:srgbClr val="000000"/>
              </a:solidFill>
              <a:latin typeface="Roboto"/>
              <a:ea typeface="Roboto"/>
              <a:cs typeface="Roboto"/>
              <a:sym typeface="Roboto"/>
            </a:endParaRPr>
          </a:p>
        </p:txBody>
      </p:sp>
      <p:sp>
        <p:nvSpPr>
          <p:cNvPr id="291" name="Google Shape;291;p8"/>
          <p:cNvSpPr txBox="1"/>
          <p:nvPr/>
        </p:nvSpPr>
        <p:spPr>
          <a:xfrm>
            <a:off x="1443298" y="5498535"/>
            <a:ext cx="94533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Roboto"/>
                <a:ea typeface="Roboto"/>
                <a:cs typeface="Roboto"/>
                <a:sym typeface="Roboto"/>
              </a:rPr>
              <a:t>* </a:t>
            </a:r>
            <a:r>
              <a:rPr lang="en-US" sz="2400" b="0" i="0" u="none" strike="noStrike" cap="none" dirty="0">
                <a:solidFill>
                  <a:schemeClr val="dk1"/>
                </a:solidFill>
                <a:latin typeface="Roboto"/>
                <a:ea typeface="Roboto"/>
                <a:cs typeface="Roboto"/>
                <a:sym typeface="Roboto"/>
              </a:rPr>
              <a:t>Requests by email </a:t>
            </a:r>
            <a:r>
              <a:rPr lang="en-US" sz="2400" b="1" dirty="0">
                <a:solidFill>
                  <a:schemeClr val="dk1"/>
                </a:solidFill>
                <a:latin typeface="Roboto"/>
                <a:ea typeface="Roboto"/>
                <a:cs typeface="Roboto"/>
                <a:sym typeface="Roboto"/>
              </a:rPr>
              <a:t>should</a:t>
            </a:r>
            <a:r>
              <a:rPr lang="en-US" sz="2400" b="1" i="0" u="none" strike="noStrike" cap="none" dirty="0">
                <a:solidFill>
                  <a:schemeClr val="dk1"/>
                </a:solidFill>
                <a:latin typeface="Roboto"/>
                <a:ea typeface="Roboto"/>
                <a:cs typeface="Roboto"/>
                <a:sym typeface="Roboto"/>
              </a:rPr>
              <a:t> </a:t>
            </a:r>
            <a:r>
              <a:rPr lang="en-US" sz="2400" b="0" i="0" u="none" strike="noStrike" cap="none" dirty="0">
                <a:solidFill>
                  <a:schemeClr val="dk1"/>
                </a:solidFill>
                <a:latin typeface="Roboto"/>
                <a:ea typeface="Roboto"/>
                <a:cs typeface="Roboto"/>
                <a:sym typeface="Roboto"/>
              </a:rPr>
              <a:t>be sent to the email address listed on the agency’s rules and regulations and on the agency’s website.</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9"/>
          <p:cNvSpPr txBox="1">
            <a:spLocks noGrp="1"/>
          </p:cNvSpPr>
          <p:nvPr>
            <p:ph type="title"/>
          </p:nvPr>
        </p:nvSpPr>
        <p:spPr>
          <a:xfrm>
            <a:off x="1295401"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3960"/>
              <a:buFont typeface="Garamond"/>
              <a:buNone/>
            </a:pPr>
            <a:r>
              <a:rPr lang="en-US" sz="3060" dirty="0">
                <a:latin typeface="Roboto"/>
                <a:ea typeface="Roboto"/>
                <a:cs typeface="Roboto"/>
                <a:sym typeface="Roboto"/>
              </a:rPr>
              <a:t>You should send your mail/email requests to the addresses found on the public agencies posted rules governing records requests.</a:t>
            </a:r>
            <a:endParaRPr sz="3060" dirty="0">
              <a:latin typeface="Roboto"/>
              <a:ea typeface="Roboto"/>
              <a:cs typeface="Roboto"/>
              <a:sym typeface="Roboto"/>
            </a:endParaRPr>
          </a:p>
        </p:txBody>
      </p:sp>
      <p:sp>
        <p:nvSpPr>
          <p:cNvPr id="297" name="Google Shape;297;p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lnSpcReduction="20000"/>
          </a:bodyPr>
          <a:lstStyle/>
          <a:p>
            <a:pPr marL="285750" lvl="0" indent="-272605" algn="l" rtl="0">
              <a:lnSpc>
                <a:spcPct val="115000"/>
              </a:lnSpc>
              <a:spcBef>
                <a:spcPts val="0"/>
              </a:spcBef>
              <a:spcAft>
                <a:spcPts val="0"/>
              </a:spcAft>
              <a:buSzPts val="2300"/>
              <a:buFont typeface="Roboto"/>
              <a:buChar char="•"/>
            </a:pPr>
            <a:r>
              <a:rPr lang="en-US" sz="2000" dirty="0">
                <a:latin typeface="Roboto"/>
                <a:ea typeface="Roboto"/>
                <a:cs typeface="Roboto"/>
                <a:sym typeface="Roboto"/>
              </a:rPr>
              <a:t> Since 1976, public agencies have been required by KRS 61.876 to adopt and post rules governing access to agency records.</a:t>
            </a:r>
            <a:endParaRPr sz="2000" dirty="0">
              <a:latin typeface="Roboto"/>
              <a:ea typeface="Roboto"/>
              <a:cs typeface="Roboto"/>
              <a:sym typeface="Roboto"/>
            </a:endParaRPr>
          </a:p>
          <a:p>
            <a:pPr marL="285750" lvl="0" indent="-272605" algn="l" rtl="0">
              <a:lnSpc>
                <a:spcPct val="115000"/>
              </a:lnSpc>
              <a:spcBef>
                <a:spcPts val="1080"/>
              </a:spcBef>
              <a:spcAft>
                <a:spcPts val="0"/>
              </a:spcAft>
              <a:buSzPts val="2300"/>
              <a:buFont typeface="Roboto"/>
              <a:buChar char="•"/>
            </a:pPr>
            <a:r>
              <a:rPr lang="en-US" sz="2000" dirty="0">
                <a:latin typeface="Roboto"/>
                <a:ea typeface="Roboto"/>
                <a:cs typeface="Roboto"/>
                <a:sym typeface="Roboto"/>
              </a:rPr>
              <a:t>The rules must be posted “in a prominent location accessible to the public.” Beginning on June 29, the rules must also be posted on the agency’s website. </a:t>
            </a:r>
            <a:endParaRPr sz="2000" dirty="0">
              <a:latin typeface="Roboto"/>
              <a:ea typeface="Roboto"/>
              <a:cs typeface="Roboto"/>
              <a:sym typeface="Roboto"/>
            </a:endParaRPr>
          </a:p>
          <a:p>
            <a:pPr marL="285750" lvl="0" indent="-272605" algn="l" rtl="0">
              <a:lnSpc>
                <a:spcPct val="115000"/>
              </a:lnSpc>
              <a:spcBef>
                <a:spcPts val="1080"/>
              </a:spcBef>
              <a:spcAft>
                <a:spcPts val="0"/>
              </a:spcAft>
              <a:buSzPts val="2300"/>
              <a:buFont typeface="Roboto"/>
              <a:buChar char="•"/>
            </a:pPr>
            <a:r>
              <a:rPr lang="en-US" sz="2000" dirty="0">
                <a:latin typeface="Roboto"/>
                <a:ea typeface="Roboto"/>
                <a:cs typeface="Roboto"/>
                <a:sym typeface="Roboto"/>
              </a:rPr>
              <a:t>It is more important than ever that public agencies comply with this statute (KRS 61.876) to ensure open records requesters have contact information for mailing and emailing open records requests. </a:t>
            </a:r>
          </a:p>
          <a:p>
            <a:pPr marL="285750" lvl="0" indent="-272605" algn="l" rtl="0">
              <a:lnSpc>
                <a:spcPct val="115000"/>
              </a:lnSpc>
              <a:spcBef>
                <a:spcPts val="1080"/>
              </a:spcBef>
              <a:spcAft>
                <a:spcPts val="0"/>
              </a:spcAft>
              <a:buSzPts val="2300"/>
              <a:buFont typeface="Roboto"/>
              <a:buChar char="•"/>
            </a:pPr>
            <a:r>
              <a:rPr lang="en-US" sz="2000" dirty="0">
                <a:latin typeface="Roboto"/>
                <a:ea typeface="Roboto"/>
                <a:cs typeface="Roboto"/>
                <a:sym typeface="Roboto"/>
              </a:rPr>
              <a:t>In footnote 2 of a very recent decision (21-ORD-101, issued on 6/1/21), the Attorney General states that on and after June 29, “a public agency may not reject a request to inspect records submitted via email to the records custodian.”</a:t>
            </a:r>
            <a:endParaRPr sz="2000" dirty="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10"/>
          <p:cNvSpPr/>
          <p:nvPr/>
        </p:nvSpPr>
        <p:spPr>
          <a:xfrm>
            <a:off x="0" y="0"/>
            <a:ext cx="12188952"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03" name="Google Shape;303;p10"/>
          <p:cNvSpPr/>
          <p:nvPr/>
        </p:nvSpPr>
        <p:spPr>
          <a:xfrm>
            <a:off x="486138" y="496088"/>
            <a:ext cx="3823215" cy="5883295"/>
          </a:xfrm>
          <a:prstGeom prst="rect">
            <a:avLst/>
          </a:prstGeom>
          <a:blipFill rotWithShape="1">
            <a:blip r:embed="rId4">
              <a:alphaModFix/>
            </a:blip>
            <a:tile tx="0" ty="0" sx="100000" sy="100000" flip="none" algn="tl"/>
          </a:blipFill>
          <a:ln>
            <a:noFill/>
          </a:ln>
          <a:effectLst>
            <a:outerShdw blurRad="114300" dist="127000" dir="5400000" sx="99000" sy="99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04" name="Google Shape;304;p10"/>
          <p:cNvSpPr txBox="1">
            <a:spLocks noGrp="1"/>
          </p:cNvSpPr>
          <p:nvPr>
            <p:ph type="title"/>
          </p:nvPr>
        </p:nvSpPr>
        <p:spPr>
          <a:xfrm>
            <a:off x="1055599" y="1055077"/>
            <a:ext cx="2532909" cy="479457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sz="3200">
                <a:solidFill>
                  <a:srgbClr val="262626"/>
                </a:solidFill>
                <a:latin typeface="Roboto"/>
                <a:ea typeface="Roboto"/>
                <a:cs typeface="Roboto"/>
                <a:sym typeface="Roboto"/>
              </a:rPr>
              <a:t>The public agency’s posted rules must include:</a:t>
            </a:r>
            <a:endParaRPr sz="3200">
              <a:latin typeface="Roboto"/>
              <a:ea typeface="Roboto"/>
              <a:cs typeface="Roboto"/>
              <a:sym typeface="Roboto"/>
            </a:endParaRPr>
          </a:p>
        </p:txBody>
      </p:sp>
      <p:sp>
        <p:nvSpPr>
          <p:cNvPr id="305" name="Google Shape;305;p10"/>
          <p:cNvSpPr/>
          <p:nvPr/>
        </p:nvSpPr>
        <p:spPr>
          <a:xfrm>
            <a:off x="4652053" y="-2"/>
            <a:ext cx="7539947" cy="68580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grpSp>
        <p:nvGrpSpPr>
          <p:cNvPr id="306" name="Google Shape;306;p10"/>
          <p:cNvGrpSpPr/>
          <p:nvPr/>
        </p:nvGrpSpPr>
        <p:grpSpPr>
          <a:xfrm>
            <a:off x="5464921" y="805310"/>
            <a:ext cx="5919360" cy="5247376"/>
            <a:chOff x="-5151" y="640"/>
            <a:chExt cx="5919360" cy="5247376"/>
          </a:xfrm>
        </p:grpSpPr>
        <p:cxnSp>
          <p:nvCxnSpPr>
            <p:cNvPr id="307" name="Google Shape;307;p10"/>
            <p:cNvCxnSpPr/>
            <p:nvPr/>
          </p:nvCxnSpPr>
          <p:spPr>
            <a:xfrm>
              <a:off x="0" y="640"/>
              <a:ext cx="5914209" cy="0"/>
            </a:xfrm>
            <a:prstGeom prst="straightConnector1">
              <a:avLst/>
            </a:prstGeom>
            <a:blipFill rotWithShape="1">
              <a:blip r:embed="rId5">
                <a:alphaModFix/>
              </a:blip>
              <a:tile tx="0" ty="0" sx="100000" sy="100000" flip="none" algn="tl"/>
            </a:blipFill>
            <a:ln w="9525" cap="flat" cmpd="sng">
              <a:solidFill>
                <a:srgbClr val="C04D2F"/>
              </a:solidFill>
              <a:prstDash val="solid"/>
              <a:round/>
              <a:headEnd type="none" w="sm" len="sm"/>
              <a:tailEnd type="none" w="sm" len="sm"/>
            </a:ln>
          </p:spPr>
        </p:cxnSp>
        <p:sp>
          <p:nvSpPr>
            <p:cNvPr id="308" name="Google Shape;308;p10"/>
            <p:cNvSpPr/>
            <p:nvPr/>
          </p:nvSpPr>
          <p:spPr>
            <a:xfrm>
              <a:off x="0" y="640"/>
              <a:ext cx="5914209" cy="1049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0"/>
            <p:cNvSpPr txBox="1"/>
            <p:nvPr/>
          </p:nvSpPr>
          <p:spPr>
            <a:xfrm>
              <a:off x="0" y="640"/>
              <a:ext cx="5914209" cy="104947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Garamond"/>
                <a:buNone/>
              </a:pPr>
              <a:r>
                <a:rPr lang="en-US" sz="2000" b="0" i="0" u="none" strike="noStrike" cap="none">
                  <a:solidFill>
                    <a:schemeClr val="dk1"/>
                  </a:solidFill>
                  <a:latin typeface="Roboto"/>
                  <a:ea typeface="Roboto"/>
                  <a:cs typeface="Roboto"/>
                  <a:sym typeface="Roboto"/>
                </a:rPr>
                <a:t>The public agency’s principal office and its regular office hours;</a:t>
              </a:r>
              <a:endParaRPr sz="1200" b="0" i="0" u="none" strike="noStrike" cap="none">
                <a:solidFill>
                  <a:srgbClr val="000000"/>
                </a:solidFill>
                <a:latin typeface="Roboto"/>
                <a:ea typeface="Roboto"/>
                <a:cs typeface="Roboto"/>
                <a:sym typeface="Roboto"/>
              </a:endParaRPr>
            </a:p>
          </p:txBody>
        </p:sp>
        <p:cxnSp>
          <p:nvCxnSpPr>
            <p:cNvPr id="310" name="Google Shape;310;p10"/>
            <p:cNvCxnSpPr/>
            <p:nvPr/>
          </p:nvCxnSpPr>
          <p:spPr>
            <a:xfrm>
              <a:off x="0" y="1050115"/>
              <a:ext cx="5914209" cy="0"/>
            </a:xfrm>
            <a:prstGeom prst="straightConnector1">
              <a:avLst/>
            </a:prstGeom>
            <a:blipFill rotWithShape="1">
              <a:blip r:embed="rId6">
                <a:alphaModFix/>
              </a:blip>
              <a:tile tx="0" ty="0" sx="100000" sy="100000" flip="none" algn="tl"/>
            </a:blipFill>
            <a:ln w="9525" cap="flat" cmpd="sng">
              <a:solidFill>
                <a:srgbClr val="CA5A2E"/>
              </a:solidFill>
              <a:prstDash val="solid"/>
              <a:round/>
              <a:headEnd type="none" w="sm" len="sm"/>
              <a:tailEnd type="none" w="sm" len="sm"/>
            </a:ln>
          </p:spPr>
        </p:cxnSp>
        <p:sp>
          <p:nvSpPr>
            <p:cNvPr id="311" name="Google Shape;311;p10"/>
            <p:cNvSpPr/>
            <p:nvPr/>
          </p:nvSpPr>
          <p:spPr>
            <a:xfrm>
              <a:off x="0" y="1050115"/>
              <a:ext cx="5914209" cy="1049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0"/>
            <p:cNvSpPr txBox="1"/>
            <p:nvPr/>
          </p:nvSpPr>
          <p:spPr>
            <a:xfrm>
              <a:off x="0" y="1050115"/>
              <a:ext cx="5914209" cy="104947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Garamond"/>
                <a:buNone/>
              </a:pPr>
              <a:r>
                <a:rPr lang="en-US" sz="2000" b="0" i="0" u="none" strike="noStrike" cap="none">
                  <a:solidFill>
                    <a:schemeClr val="dk1"/>
                  </a:solidFill>
                  <a:latin typeface="Roboto"/>
                  <a:ea typeface="Roboto"/>
                  <a:cs typeface="Roboto"/>
                  <a:sym typeface="Roboto"/>
                </a:rPr>
                <a:t>The </a:t>
              </a:r>
              <a:r>
                <a:rPr lang="en-US" sz="2000" b="1" i="0" u="none" strike="noStrike" cap="none">
                  <a:solidFill>
                    <a:schemeClr val="dk1"/>
                  </a:solidFill>
                  <a:latin typeface="Roboto"/>
                  <a:ea typeface="Roboto"/>
                  <a:cs typeface="Roboto"/>
                  <a:sym typeface="Roboto"/>
                </a:rPr>
                <a:t>title, mailing address, e-mail address, and phone number</a:t>
              </a:r>
              <a:r>
                <a:rPr lang="en-US" sz="2000" b="0" i="0" u="none" strike="noStrike" cap="none">
                  <a:solidFill>
                    <a:schemeClr val="dk1"/>
                  </a:solidFill>
                  <a:latin typeface="Roboto"/>
                  <a:ea typeface="Roboto"/>
                  <a:cs typeface="Roboto"/>
                  <a:sym typeface="Roboto"/>
                </a:rPr>
                <a:t> of the public agency’s official custodian of records or her/his designee; </a:t>
              </a:r>
              <a:endParaRPr sz="1200" b="0" i="0" u="none" strike="noStrike" cap="none">
                <a:solidFill>
                  <a:srgbClr val="000000"/>
                </a:solidFill>
                <a:latin typeface="Roboto"/>
                <a:ea typeface="Roboto"/>
                <a:cs typeface="Roboto"/>
                <a:sym typeface="Roboto"/>
              </a:endParaRPr>
            </a:p>
          </p:txBody>
        </p:sp>
        <p:cxnSp>
          <p:nvCxnSpPr>
            <p:cNvPr id="313" name="Google Shape;313;p10"/>
            <p:cNvCxnSpPr/>
            <p:nvPr/>
          </p:nvCxnSpPr>
          <p:spPr>
            <a:xfrm>
              <a:off x="0" y="2099590"/>
              <a:ext cx="5914209" cy="0"/>
            </a:xfrm>
            <a:prstGeom prst="straightConnector1">
              <a:avLst/>
            </a:prstGeom>
            <a:blipFill rotWithShape="1">
              <a:blip r:embed="rId7">
                <a:alphaModFix/>
              </a:blip>
              <a:tile tx="0" ty="0" sx="100000" sy="100000" flip="none" algn="tl"/>
            </a:blipFill>
            <a:ln w="9525" cap="flat" cmpd="sng">
              <a:solidFill>
                <a:srgbClr val="D4682F"/>
              </a:solidFill>
              <a:prstDash val="solid"/>
              <a:round/>
              <a:headEnd type="none" w="sm" len="sm"/>
              <a:tailEnd type="none" w="sm" len="sm"/>
            </a:ln>
          </p:spPr>
        </p:cxnSp>
        <p:sp>
          <p:nvSpPr>
            <p:cNvPr id="314" name="Google Shape;314;p10"/>
            <p:cNvSpPr/>
            <p:nvPr/>
          </p:nvSpPr>
          <p:spPr>
            <a:xfrm>
              <a:off x="0" y="2099590"/>
              <a:ext cx="5914209" cy="1049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0"/>
            <p:cNvSpPr txBox="1"/>
            <p:nvPr/>
          </p:nvSpPr>
          <p:spPr>
            <a:xfrm>
              <a:off x="-5151" y="2099589"/>
              <a:ext cx="5914209" cy="104947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Garamond"/>
                <a:buNone/>
              </a:pPr>
              <a:r>
                <a:rPr lang="en-US" sz="2000" b="0" i="0" u="none" strike="noStrike" cap="none">
                  <a:solidFill>
                    <a:schemeClr val="dk1"/>
                  </a:solidFill>
                  <a:latin typeface="Roboto"/>
                  <a:ea typeface="Roboto"/>
                  <a:cs typeface="Roboto"/>
                  <a:sym typeface="Roboto"/>
                </a:rPr>
                <a:t>The fees charged for copies;</a:t>
              </a:r>
              <a:endParaRPr sz="1200" b="0" i="0" u="none" strike="noStrike" cap="none">
                <a:solidFill>
                  <a:srgbClr val="000000"/>
                </a:solidFill>
                <a:latin typeface="Roboto"/>
                <a:ea typeface="Roboto"/>
                <a:cs typeface="Roboto"/>
                <a:sym typeface="Roboto"/>
              </a:endParaRPr>
            </a:p>
          </p:txBody>
        </p:sp>
        <p:cxnSp>
          <p:nvCxnSpPr>
            <p:cNvPr id="316" name="Google Shape;316;p10"/>
            <p:cNvCxnSpPr/>
            <p:nvPr/>
          </p:nvCxnSpPr>
          <p:spPr>
            <a:xfrm>
              <a:off x="0" y="3149066"/>
              <a:ext cx="5914209" cy="0"/>
            </a:xfrm>
            <a:prstGeom prst="straightConnector1">
              <a:avLst/>
            </a:prstGeom>
            <a:blipFill rotWithShape="1">
              <a:blip r:embed="rId8">
                <a:alphaModFix/>
              </a:blip>
              <a:tile tx="0" ty="0" sx="100000" sy="100000" flip="none" algn="tl"/>
            </a:blipFill>
            <a:ln w="9525" cap="flat" cmpd="sng">
              <a:solidFill>
                <a:srgbClr val="D87A34"/>
              </a:solidFill>
              <a:prstDash val="solid"/>
              <a:round/>
              <a:headEnd type="none" w="sm" len="sm"/>
              <a:tailEnd type="none" w="sm" len="sm"/>
            </a:ln>
          </p:spPr>
        </p:cxnSp>
        <p:sp>
          <p:nvSpPr>
            <p:cNvPr id="317" name="Google Shape;317;p10"/>
            <p:cNvSpPr/>
            <p:nvPr/>
          </p:nvSpPr>
          <p:spPr>
            <a:xfrm>
              <a:off x="0" y="3149066"/>
              <a:ext cx="5914209" cy="1049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0"/>
            <p:cNvSpPr txBox="1"/>
            <p:nvPr/>
          </p:nvSpPr>
          <p:spPr>
            <a:xfrm>
              <a:off x="0" y="3149066"/>
              <a:ext cx="5914209" cy="104947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Garamond"/>
                <a:buNone/>
              </a:pPr>
              <a:r>
                <a:rPr lang="en-US" sz="2000" b="0" i="0" u="none" strike="noStrike" cap="none">
                  <a:solidFill>
                    <a:schemeClr val="dk1"/>
                  </a:solidFill>
                  <a:latin typeface="Roboto"/>
                  <a:ea typeface="Roboto"/>
                  <a:cs typeface="Roboto"/>
                  <a:sym typeface="Roboto"/>
                </a:rPr>
                <a:t>The procedures to be followed in requesting public records; </a:t>
              </a:r>
              <a:r>
                <a:rPr lang="en-US" sz="2000" b="1" i="0" u="none" strike="noStrike" cap="none">
                  <a:solidFill>
                    <a:schemeClr val="dk1"/>
                  </a:solidFill>
                  <a:latin typeface="Roboto"/>
                  <a:ea typeface="Roboto"/>
                  <a:cs typeface="Roboto"/>
                  <a:sym typeface="Roboto"/>
                </a:rPr>
                <a:t>and</a:t>
              </a:r>
              <a:endParaRPr sz="1200" b="1" i="0" u="none" strike="noStrike" cap="none">
                <a:solidFill>
                  <a:srgbClr val="000000"/>
                </a:solidFill>
                <a:latin typeface="Roboto"/>
                <a:ea typeface="Roboto"/>
                <a:cs typeface="Roboto"/>
                <a:sym typeface="Roboto"/>
              </a:endParaRPr>
            </a:p>
          </p:txBody>
        </p:sp>
        <p:cxnSp>
          <p:nvCxnSpPr>
            <p:cNvPr id="319" name="Google Shape;319;p10"/>
            <p:cNvCxnSpPr/>
            <p:nvPr/>
          </p:nvCxnSpPr>
          <p:spPr>
            <a:xfrm>
              <a:off x="0" y="4198541"/>
              <a:ext cx="5914209" cy="0"/>
            </a:xfrm>
            <a:prstGeom prst="straightConnector1">
              <a:avLst/>
            </a:prstGeom>
            <a:blipFill rotWithShape="1">
              <a:blip r:embed="rId9">
                <a:alphaModFix/>
              </a:blip>
              <a:tile tx="0" ty="0" sx="100000" sy="100000" flip="none" algn="tl"/>
            </a:blipFill>
            <a:ln w="9525" cap="flat" cmpd="sng">
              <a:solidFill>
                <a:srgbClr val="DE8A38"/>
              </a:solidFill>
              <a:prstDash val="solid"/>
              <a:round/>
              <a:headEnd type="none" w="sm" len="sm"/>
              <a:tailEnd type="none" w="sm" len="sm"/>
            </a:ln>
          </p:spPr>
        </p:cxnSp>
        <p:sp>
          <p:nvSpPr>
            <p:cNvPr id="320" name="Google Shape;320;p10"/>
            <p:cNvSpPr/>
            <p:nvPr/>
          </p:nvSpPr>
          <p:spPr>
            <a:xfrm>
              <a:off x="0" y="4198541"/>
              <a:ext cx="5914209" cy="1049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0"/>
            <p:cNvSpPr txBox="1"/>
            <p:nvPr/>
          </p:nvSpPr>
          <p:spPr>
            <a:xfrm>
              <a:off x="0" y="4198541"/>
              <a:ext cx="5914209" cy="1049475"/>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Garamond"/>
                <a:buNone/>
              </a:pPr>
              <a:r>
                <a:rPr lang="en-US" sz="2000" b="0" i="0" u="none" strike="noStrike" cap="none">
                  <a:solidFill>
                    <a:schemeClr val="dk1"/>
                  </a:solidFill>
                  <a:latin typeface="Roboto"/>
                  <a:ea typeface="Roboto"/>
                  <a:cs typeface="Roboto"/>
                  <a:sym typeface="Roboto"/>
                </a:rPr>
                <a:t>The standardized form developed by the Attorney General that may be used to request public records</a:t>
              </a:r>
              <a:endParaRPr sz="12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5"/>
        <p:cNvGrpSpPr/>
        <p:nvPr/>
      </p:nvGrpSpPr>
      <p:grpSpPr>
        <a:xfrm>
          <a:off x="0" y="0"/>
          <a:ext cx="0" cy="0"/>
          <a:chOff x="0" y="0"/>
          <a:chExt cx="0" cy="0"/>
        </a:xfrm>
      </p:grpSpPr>
      <p:sp>
        <p:nvSpPr>
          <p:cNvPr id="326" name="Google Shape;326;p1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27" name="Google Shape;327;p11"/>
          <p:cNvSpPr/>
          <p:nvPr/>
        </p:nvSpPr>
        <p:spPr>
          <a:xfrm>
            <a:off x="474663" y="469900"/>
            <a:ext cx="3695002" cy="5918200"/>
          </a:xfrm>
          <a:prstGeom prst="rect">
            <a:avLst/>
          </a:prstGeom>
          <a:solidFill>
            <a:srgbClr val="373737"/>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28" name="Google Shape;328;p11"/>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1"/>
          <p:cNvSpPr txBox="1">
            <a:spLocks noGrp="1"/>
          </p:cNvSpPr>
          <p:nvPr>
            <p:ph type="title"/>
          </p:nvPr>
        </p:nvSpPr>
        <p:spPr>
          <a:xfrm>
            <a:off x="952108" y="954756"/>
            <a:ext cx="2730414" cy="494600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3600"/>
              <a:buFont typeface="Garamond"/>
              <a:buNone/>
            </a:pPr>
            <a:r>
              <a:rPr lang="en-US" sz="3300">
                <a:solidFill>
                  <a:srgbClr val="FFFFFF"/>
                </a:solidFill>
                <a:latin typeface="Roboto"/>
                <a:ea typeface="Roboto"/>
                <a:cs typeface="Roboto"/>
                <a:sym typeface="Roboto"/>
              </a:rPr>
              <a:t>Deadline for a public agency response to an open records request extended</a:t>
            </a:r>
            <a:endParaRPr sz="4100">
              <a:latin typeface="Roboto"/>
              <a:ea typeface="Roboto"/>
              <a:cs typeface="Roboto"/>
              <a:sym typeface="Roboto"/>
            </a:endParaRPr>
          </a:p>
        </p:txBody>
      </p:sp>
      <p:sp>
        <p:nvSpPr>
          <p:cNvPr id="330" name="Google Shape;330;p11"/>
          <p:cNvSpPr/>
          <p:nvPr/>
        </p:nvSpPr>
        <p:spPr>
          <a:xfrm>
            <a:off x="4654296" y="0"/>
            <a:ext cx="7537704" cy="6858000"/>
          </a:xfrm>
          <a:prstGeom prst="rect">
            <a:avLst/>
          </a:prstGeom>
          <a:gradFill>
            <a:gsLst>
              <a:gs pos="0">
                <a:srgbClr val="FFFFFF"/>
              </a:gs>
              <a:gs pos="30000">
                <a:srgbClr val="FFFFFF"/>
              </a:gs>
              <a:gs pos="61000">
                <a:srgbClr val="F8F8F8"/>
              </a:gs>
              <a:gs pos="97000">
                <a:srgbClr val="E5E5E5"/>
              </a:gs>
              <a:gs pos="100000">
                <a:srgbClr val="E5E5E5"/>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31" name="Google Shape;331;p11"/>
          <p:cNvSpPr txBox="1">
            <a:spLocks noGrp="1"/>
          </p:cNvSpPr>
          <p:nvPr>
            <p:ph type="body" idx="1"/>
          </p:nvPr>
        </p:nvSpPr>
        <p:spPr>
          <a:xfrm>
            <a:off x="5168643" y="724773"/>
            <a:ext cx="5953630" cy="5405968"/>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SzPts val="5060"/>
              <a:buNone/>
            </a:pPr>
            <a:r>
              <a:rPr lang="en-US" sz="4000">
                <a:solidFill>
                  <a:srgbClr val="212121"/>
                </a:solidFill>
                <a:latin typeface="Roboto"/>
                <a:ea typeface="Roboto"/>
                <a:cs typeface="Roboto"/>
                <a:sym typeface="Roboto"/>
              </a:rPr>
              <a:t>A public agency must respond to your open records request within </a:t>
            </a:r>
            <a:r>
              <a:rPr lang="en-US" sz="4000" b="1">
                <a:solidFill>
                  <a:srgbClr val="212121"/>
                </a:solidFill>
                <a:latin typeface="Roboto"/>
                <a:ea typeface="Roboto"/>
                <a:cs typeface="Roboto"/>
                <a:sym typeface="Roboto"/>
              </a:rPr>
              <a:t>five</a:t>
            </a:r>
            <a:r>
              <a:rPr lang="en-US" sz="4000">
                <a:solidFill>
                  <a:srgbClr val="212121"/>
                </a:solidFill>
                <a:latin typeface="Roboto"/>
                <a:ea typeface="Roboto"/>
                <a:cs typeface="Roboto"/>
                <a:sym typeface="Roboto"/>
              </a:rPr>
              <a:t> business days. This adds two extra business days to the old three business day deadline.</a:t>
            </a:r>
            <a:endParaRPr sz="2000">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3"/>
          <p:cNvSpPr txBox="1">
            <a:spLocks noGrp="1"/>
          </p:cNvSpPr>
          <p:nvPr>
            <p:ph type="ctrTitle"/>
          </p:nvPr>
        </p:nvSpPr>
        <p:spPr>
          <a:xfrm>
            <a:off x="2692398" y="2296808"/>
            <a:ext cx="6815669" cy="151553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SzPts val="3200"/>
              <a:buFont typeface="Garamond"/>
              <a:buNone/>
            </a:pPr>
            <a:r>
              <a:rPr lang="en-US" sz="3600" b="0" i="0" u="none" strike="noStrike" cap="none" dirty="0">
                <a:solidFill>
                  <a:srgbClr val="000000"/>
                </a:solidFill>
                <a:latin typeface="Roboto"/>
                <a:ea typeface="Roboto"/>
                <a:cs typeface="Roboto"/>
                <a:sym typeface="Roboto"/>
              </a:rPr>
              <a:t>Limits on what public agency records can be inspected and copied</a:t>
            </a:r>
            <a:br>
              <a:rPr lang="en-US" sz="1000" b="0" i="0" u="none" strike="noStrike" cap="none" dirty="0">
                <a:solidFill>
                  <a:srgbClr val="000000"/>
                </a:solidFill>
                <a:latin typeface="Roboto"/>
                <a:ea typeface="Roboto"/>
                <a:cs typeface="Roboto"/>
                <a:sym typeface="Roboto"/>
              </a:rPr>
            </a:br>
            <a:endParaRPr sz="3600" dirty="0"/>
          </a:p>
        </p:txBody>
      </p:sp>
      <p:sp>
        <p:nvSpPr>
          <p:cNvPr id="337" name="Google Shape;337;p43"/>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457200" lvl="0" indent="-403860" algn="ctr" rtl="0">
              <a:lnSpc>
                <a:spcPct val="100000"/>
              </a:lnSpc>
              <a:spcBef>
                <a:spcPts val="420"/>
              </a:spcBef>
              <a:spcAft>
                <a:spcPts val="0"/>
              </a:spcAft>
              <a:buSzPts val="2415"/>
              <a:buNone/>
            </a:pPr>
            <a:r>
              <a:rPr lang="en-US" sz="2800" b="0" i="0" u="none" strike="noStrike" cap="none">
                <a:solidFill>
                  <a:srgbClr val="000000"/>
                </a:solidFill>
                <a:latin typeface="Roboto"/>
                <a:ea typeface="Roboto"/>
                <a:cs typeface="Roboto"/>
                <a:sym typeface="Roboto"/>
              </a:rPr>
              <a:t>New restrictions on access to public records</a:t>
            </a:r>
            <a:r>
              <a:rPr lang="en-US" sz="2800"/>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1"/>
        <p:cNvGrpSpPr/>
        <p:nvPr/>
      </p:nvGrpSpPr>
      <p:grpSpPr>
        <a:xfrm>
          <a:off x="0" y="0"/>
          <a:ext cx="0" cy="0"/>
          <a:chOff x="0" y="0"/>
          <a:chExt cx="0" cy="0"/>
        </a:xfrm>
      </p:grpSpPr>
      <p:sp>
        <p:nvSpPr>
          <p:cNvPr id="342" name="Google Shape;342;p15"/>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43" name="Google Shape;343;p15"/>
          <p:cNvSpPr/>
          <p:nvPr/>
        </p:nvSpPr>
        <p:spPr>
          <a:xfrm>
            <a:off x="474662" y="469900"/>
            <a:ext cx="11239500" cy="5918200"/>
          </a:xfrm>
          <a:prstGeom prst="rect">
            <a:avLst/>
          </a:prstGeom>
          <a:solidFill>
            <a:srgbClr val="363636"/>
          </a:solidFill>
          <a:ln>
            <a:noFill/>
          </a:ln>
          <a:effectLst>
            <a:outerShdw blurRad="50800" dist="38100" dir="5400000" algn="t" rotWithShape="0">
              <a:schemeClr val="lt2">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44" name="Google Shape;344;p15"/>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5"/>
          <p:cNvSpPr txBox="1">
            <a:spLocks noGrp="1"/>
          </p:cNvSpPr>
          <p:nvPr>
            <p:ph type="title"/>
          </p:nvPr>
        </p:nvSpPr>
        <p:spPr>
          <a:xfrm>
            <a:off x="1967175" y="982125"/>
            <a:ext cx="8929200" cy="1303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EFEFE"/>
              </a:buClr>
              <a:buSzPct val="128125"/>
              <a:buFont typeface="Garamond"/>
              <a:buNone/>
            </a:pPr>
            <a:r>
              <a:rPr lang="en-US" sz="3200">
                <a:latin typeface="Roboto"/>
                <a:ea typeface="Roboto"/>
                <a:cs typeface="Roboto"/>
                <a:sym typeface="Roboto"/>
              </a:rPr>
              <a:t>New limits on access to records of the General Assembly and the Legislative Research Commission</a:t>
            </a:r>
            <a:endParaRPr sz="3200">
              <a:latin typeface="Roboto"/>
              <a:ea typeface="Roboto"/>
              <a:cs typeface="Roboto"/>
              <a:sym typeface="Roboto"/>
            </a:endParaRPr>
          </a:p>
        </p:txBody>
      </p:sp>
      <p:sp>
        <p:nvSpPr>
          <p:cNvPr id="346" name="Google Shape;346;p1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a:bodyPr>
          <a:lstStyle/>
          <a:p>
            <a:pPr marL="285750" lvl="0" indent="-285750" algn="l" rtl="0">
              <a:lnSpc>
                <a:spcPct val="115000"/>
              </a:lnSpc>
              <a:spcBef>
                <a:spcPts val="0"/>
              </a:spcBef>
              <a:spcAft>
                <a:spcPts val="0"/>
              </a:spcAft>
              <a:buSzPct val="124324"/>
              <a:buFont typeface="Roboto"/>
              <a:buChar char="•"/>
            </a:pPr>
            <a:r>
              <a:rPr lang="en-US" sz="2200">
                <a:latin typeface="Roboto"/>
                <a:ea typeface="Roboto"/>
                <a:cs typeface="Roboto"/>
                <a:sym typeface="Roboto"/>
              </a:rPr>
              <a:t>Beginning June 29, 2021, new restrictions apply to requests for legislative  records. </a:t>
            </a:r>
            <a:endParaRPr sz="2200">
              <a:latin typeface="Roboto"/>
              <a:ea typeface="Roboto"/>
              <a:cs typeface="Roboto"/>
              <a:sym typeface="Roboto"/>
            </a:endParaRPr>
          </a:p>
          <a:p>
            <a:pPr marL="285750" lvl="0" indent="-285750" algn="l" rtl="0">
              <a:lnSpc>
                <a:spcPct val="115000"/>
              </a:lnSpc>
              <a:spcBef>
                <a:spcPts val="1000"/>
              </a:spcBef>
              <a:spcAft>
                <a:spcPts val="0"/>
              </a:spcAft>
              <a:buSzPct val="124324"/>
              <a:buFont typeface="Roboto"/>
              <a:buChar char="•"/>
            </a:pPr>
            <a:r>
              <a:rPr lang="en-US" sz="2200">
                <a:latin typeface="Roboto"/>
                <a:ea typeface="Roboto"/>
                <a:cs typeface="Roboto"/>
                <a:sym typeface="Roboto"/>
              </a:rPr>
              <a:t>No appeal of LRC denials of requests for legislative records will be permitted. This means no appeal to the Attorney General or Franklin Circuit Court. Denial of a records request to the General Assembly and LRC will be final.</a:t>
            </a:r>
            <a:endParaRPr sz="2200">
              <a:latin typeface="Roboto"/>
              <a:ea typeface="Roboto"/>
              <a:cs typeface="Roboto"/>
              <a:sym typeface="Roboto"/>
            </a:endParaRPr>
          </a:p>
          <a:p>
            <a:pPr marL="285750" lvl="0" indent="-285750" algn="l" rtl="0">
              <a:lnSpc>
                <a:spcPct val="115000"/>
              </a:lnSpc>
              <a:spcBef>
                <a:spcPts val="1000"/>
              </a:spcBef>
              <a:spcAft>
                <a:spcPts val="0"/>
              </a:spcAft>
              <a:buSzPct val="108108"/>
              <a:buFont typeface="Roboto"/>
              <a:buChar char="•"/>
            </a:pPr>
            <a:r>
              <a:rPr lang="en-US" sz="2200">
                <a:latin typeface="Roboto"/>
                <a:ea typeface="Roboto"/>
                <a:cs typeface="Roboto"/>
                <a:sym typeface="Roboto"/>
              </a:rPr>
              <a:t>Access to records of the General Assembly and the Legislative Research Commission is governed by KRS 7.119. The new restrictions are incorporated into this statute.</a:t>
            </a:r>
            <a:endParaRPr sz="2200">
              <a:latin typeface="Roboto"/>
              <a:ea typeface="Roboto"/>
              <a:cs typeface="Roboto"/>
              <a:sym typeface="Roboto"/>
            </a:endParaRPr>
          </a:p>
        </p:txBody>
      </p:sp>
      <p:pic>
        <p:nvPicPr>
          <p:cNvPr id="347" name="Google Shape;347;p15"/>
          <p:cNvPicPr preferRelativeResize="0"/>
          <p:nvPr/>
        </p:nvPicPr>
        <p:blipFill rotWithShape="1">
          <a:blip r:embed="rId4">
            <a:alphaModFix/>
          </a:blip>
          <a:srcRect/>
          <a:stretch/>
        </p:blipFill>
        <p:spPr>
          <a:xfrm>
            <a:off x="857347" y="1125944"/>
            <a:ext cx="1109824" cy="10161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1"/>
        <p:cNvGrpSpPr/>
        <p:nvPr/>
      </p:nvGrpSpPr>
      <p:grpSpPr>
        <a:xfrm>
          <a:off x="0" y="0"/>
          <a:ext cx="0" cy="0"/>
          <a:chOff x="0" y="0"/>
          <a:chExt cx="0" cy="0"/>
        </a:xfrm>
      </p:grpSpPr>
      <p:sp>
        <p:nvSpPr>
          <p:cNvPr id="352" name="Google Shape;352;p16"/>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53" name="Google Shape;353;p16"/>
          <p:cNvSpPr/>
          <p:nvPr/>
        </p:nvSpPr>
        <p:spPr>
          <a:xfrm>
            <a:off x="474662" y="469900"/>
            <a:ext cx="11239500" cy="5918200"/>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54" name="Google Shape;354;p16"/>
          <p:cNvSpPr/>
          <p:nvPr/>
        </p:nvSpPr>
        <p:spPr>
          <a:xfrm>
            <a:off x="608012" y="609600"/>
            <a:ext cx="10972800" cy="5638800"/>
          </a:xfrm>
          <a:prstGeom prst="rect">
            <a:avLst/>
          </a:prstGeom>
          <a:noFill/>
          <a:ln w="1587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100"/>
              <a:buFont typeface="Garamond"/>
              <a:buNone/>
            </a:pPr>
            <a:r>
              <a:rPr lang="en-US" sz="3600">
                <a:latin typeface="Roboto"/>
                <a:ea typeface="Roboto"/>
                <a:cs typeface="Roboto"/>
                <a:sym typeface="Roboto"/>
              </a:rPr>
              <a:t>Requesting records of the General Assembly or LRC and challenging denials</a:t>
            </a:r>
            <a:endParaRPr sz="3600">
              <a:latin typeface="Roboto"/>
              <a:ea typeface="Roboto"/>
              <a:cs typeface="Roboto"/>
              <a:sym typeface="Roboto"/>
            </a:endParaRPr>
          </a:p>
        </p:txBody>
      </p:sp>
      <p:sp>
        <p:nvSpPr>
          <p:cNvPr id="356" name="Google Shape;356;p16"/>
          <p:cNvSpPr txBox="1">
            <a:spLocks noGrp="1"/>
          </p:cNvSpPr>
          <p:nvPr>
            <p:ph type="body" idx="1"/>
          </p:nvPr>
        </p:nvSpPr>
        <p:spPr>
          <a:xfrm>
            <a:off x="1295402" y="2425699"/>
            <a:ext cx="9601196" cy="3318936"/>
          </a:xfrm>
          <a:prstGeom prst="rect">
            <a:avLst/>
          </a:prstGeom>
          <a:noFill/>
          <a:ln>
            <a:noFill/>
          </a:ln>
        </p:spPr>
        <p:txBody>
          <a:bodyPr spcFirstLastPara="1" wrap="square" lIns="91425" tIns="45700" rIns="91425" bIns="45700" anchor="t" anchorCtr="0">
            <a:noAutofit/>
          </a:bodyPr>
          <a:lstStyle/>
          <a:p>
            <a:pPr marL="285750" lvl="0" indent="-279400" algn="l" rtl="0">
              <a:lnSpc>
                <a:spcPct val="90000"/>
              </a:lnSpc>
              <a:spcBef>
                <a:spcPts val="1000"/>
              </a:spcBef>
              <a:spcAft>
                <a:spcPts val="0"/>
              </a:spcAft>
              <a:buSzPts val="2200"/>
              <a:buFont typeface="Roboto"/>
              <a:buChar char="•"/>
            </a:pPr>
            <a:r>
              <a:rPr lang="en-US" sz="1900">
                <a:latin typeface="Roboto"/>
                <a:ea typeface="Roboto"/>
                <a:cs typeface="Roboto"/>
                <a:sym typeface="Roboto"/>
              </a:rPr>
              <a:t>Requests for records of the General Assembly or LRC must be addressed to the Director of the Legislative Research Commission. </a:t>
            </a:r>
            <a:r>
              <a:rPr lang="en-US" sz="1900" b="1">
                <a:latin typeface="Roboto"/>
                <a:ea typeface="Roboto"/>
                <a:cs typeface="Roboto"/>
                <a:sym typeface="Roboto"/>
              </a:rPr>
              <a:t>Jay Hartz is the current director.</a:t>
            </a:r>
            <a:r>
              <a:rPr lang="en-US" sz="1900">
                <a:latin typeface="Roboto"/>
                <a:ea typeface="Roboto"/>
                <a:cs typeface="Roboto"/>
                <a:sym typeface="Roboto"/>
              </a:rPr>
              <a:t> </a:t>
            </a:r>
            <a:endParaRPr sz="2300">
              <a:latin typeface="Roboto"/>
              <a:ea typeface="Roboto"/>
              <a:cs typeface="Roboto"/>
              <a:sym typeface="Roboto"/>
            </a:endParaRPr>
          </a:p>
          <a:p>
            <a:pPr marL="285750" lvl="0" indent="-279400" algn="l" rtl="0">
              <a:lnSpc>
                <a:spcPct val="90000"/>
              </a:lnSpc>
              <a:spcBef>
                <a:spcPts val="1000"/>
              </a:spcBef>
              <a:spcAft>
                <a:spcPts val="0"/>
              </a:spcAft>
              <a:buSzPts val="2200"/>
              <a:buFont typeface="Roboto"/>
              <a:buChar char="•"/>
            </a:pPr>
            <a:r>
              <a:rPr lang="en-US" sz="1900">
                <a:latin typeface="Roboto"/>
                <a:ea typeface="Roboto"/>
                <a:cs typeface="Roboto"/>
                <a:sym typeface="Roboto"/>
              </a:rPr>
              <a:t>The director must respond in writing to the request within five business days of receipt of the request.</a:t>
            </a:r>
            <a:endParaRPr sz="2300">
              <a:latin typeface="Roboto"/>
              <a:ea typeface="Roboto"/>
              <a:cs typeface="Roboto"/>
              <a:sym typeface="Roboto"/>
            </a:endParaRPr>
          </a:p>
          <a:p>
            <a:pPr marL="285750" lvl="0" indent="-279400" algn="l" rtl="0">
              <a:lnSpc>
                <a:spcPct val="90000"/>
              </a:lnSpc>
              <a:spcBef>
                <a:spcPts val="1000"/>
              </a:spcBef>
              <a:spcAft>
                <a:spcPts val="0"/>
              </a:spcAft>
              <a:buSzPts val="2200"/>
              <a:buFont typeface="Roboto"/>
              <a:buChar char="•"/>
            </a:pPr>
            <a:r>
              <a:rPr lang="en-US" sz="1900">
                <a:latin typeface="Roboto"/>
                <a:ea typeface="Roboto"/>
                <a:cs typeface="Roboto"/>
                <a:sym typeface="Roboto"/>
              </a:rPr>
              <a:t>If the director denies the request, the requestor may appeal to the Legislative Research Commission (a 16 member bipartisan body of legislative leaders).</a:t>
            </a:r>
            <a:endParaRPr sz="2300">
              <a:latin typeface="Roboto"/>
              <a:ea typeface="Roboto"/>
              <a:cs typeface="Roboto"/>
              <a:sym typeface="Roboto"/>
            </a:endParaRPr>
          </a:p>
          <a:p>
            <a:pPr marL="285750" lvl="0" indent="-279400" algn="l" rtl="0">
              <a:lnSpc>
                <a:spcPct val="90000"/>
              </a:lnSpc>
              <a:spcBef>
                <a:spcPts val="1000"/>
              </a:spcBef>
              <a:spcAft>
                <a:spcPts val="0"/>
              </a:spcAft>
              <a:buSzPts val="2200"/>
              <a:buFont typeface="Roboto"/>
              <a:buChar char="•"/>
            </a:pPr>
            <a:r>
              <a:rPr lang="en-US" sz="1900">
                <a:latin typeface="Roboto"/>
                <a:ea typeface="Roboto"/>
                <a:cs typeface="Roboto"/>
                <a:sym typeface="Roboto"/>
              </a:rPr>
              <a:t>The Legislative Research Commission must issue a decision within thirty days “of the first scheduled meeting held” after the request for review of the director’s denial. </a:t>
            </a:r>
            <a:endParaRPr sz="2300">
              <a:latin typeface="Roboto"/>
              <a:ea typeface="Roboto"/>
              <a:cs typeface="Roboto"/>
              <a:sym typeface="Roboto"/>
            </a:endParaRPr>
          </a:p>
          <a:p>
            <a:pPr marL="285750" lvl="0" indent="-279400" algn="l" rtl="0">
              <a:lnSpc>
                <a:spcPct val="90000"/>
              </a:lnSpc>
              <a:spcBef>
                <a:spcPts val="1000"/>
              </a:spcBef>
              <a:spcAft>
                <a:spcPts val="0"/>
              </a:spcAft>
              <a:buSzPts val="2200"/>
              <a:buFont typeface="Roboto"/>
              <a:buChar char="•"/>
            </a:pPr>
            <a:r>
              <a:rPr lang="en-US" sz="1900" b="1">
                <a:latin typeface="Roboto"/>
                <a:ea typeface="Roboto"/>
                <a:cs typeface="Roboto"/>
                <a:sym typeface="Roboto"/>
              </a:rPr>
              <a:t>If the Legislative  Research Commission does not issue its decision within thirty days, the review is “considered denied.”</a:t>
            </a:r>
            <a:endParaRPr sz="2300" b="1">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0"/>
        <p:cNvGrpSpPr/>
        <p:nvPr/>
      </p:nvGrpSpPr>
      <p:grpSpPr>
        <a:xfrm>
          <a:off x="0" y="0"/>
          <a:ext cx="0" cy="0"/>
          <a:chOff x="0" y="0"/>
          <a:chExt cx="0" cy="0"/>
        </a:xfrm>
      </p:grpSpPr>
      <p:sp>
        <p:nvSpPr>
          <p:cNvPr id="361" name="Google Shape;361;p17"/>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62" name="Google Shape;362;p17"/>
          <p:cNvSpPr/>
          <p:nvPr/>
        </p:nvSpPr>
        <p:spPr>
          <a:xfrm>
            <a:off x="474662" y="469900"/>
            <a:ext cx="11239500" cy="5918200"/>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63" name="Google Shape;363;p17"/>
          <p:cNvSpPr/>
          <p:nvPr/>
        </p:nvSpPr>
        <p:spPr>
          <a:xfrm>
            <a:off x="608012" y="609600"/>
            <a:ext cx="10972800" cy="5638800"/>
          </a:xfrm>
          <a:prstGeom prst="rect">
            <a:avLst/>
          </a:prstGeom>
          <a:noFill/>
          <a:ln w="1587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sz="3600">
                <a:latin typeface="Roboto"/>
                <a:ea typeface="Roboto"/>
                <a:cs typeface="Roboto"/>
                <a:sym typeface="Roboto"/>
              </a:rPr>
              <a:t>The new law permits public access to the following legislative records </a:t>
            </a:r>
            <a:endParaRPr sz="3600">
              <a:latin typeface="Roboto"/>
              <a:ea typeface="Roboto"/>
              <a:cs typeface="Roboto"/>
              <a:sym typeface="Roboto"/>
            </a:endParaRPr>
          </a:p>
        </p:txBody>
      </p:sp>
      <p:sp>
        <p:nvSpPr>
          <p:cNvPr id="365" name="Google Shape;365;p17"/>
          <p:cNvSpPr txBox="1">
            <a:spLocks noGrp="1"/>
          </p:cNvSpPr>
          <p:nvPr>
            <p:ph type="body" idx="1"/>
          </p:nvPr>
        </p:nvSpPr>
        <p:spPr>
          <a:xfrm>
            <a:off x="1293812" y="2168768"/>
            <a:ext cx="9601200" cy="3832200"/>
          </a:xfrm>
          <a:prstGeom prst="rect">
            <a:avLst/>
          </a:prstGeom>
          <a:noFill/>
          <a:ln>
            <a:noFill/>
          </a:ln>
        </p:spPr>
        <p:txBody>
          <a:bodyPr spcFirstLastPara="1" wrap="square" lIns="91425" tIns="45700" rIns="91425" bIns="45700" anchor="t" anchorCtr="0">
            <a:noAutofit/>
          </a:bodyPr>
          <a:lstStyle/>
          <a:p>
            <a:pPr marL="285750" lvl="0" indent="-259461" algn="l" rtl="0">
              <a:lnSpc>
                <a:spcPct val="115000"/>
              </a:lnSpc>
              <a:spcBef>
                <a:spcPts val="0"/>
              </a:spcBef>
              <a:spcAft>
                <a:spcPts val="0"/>
              </a:spcAft>
              <a:buSzPts val="2070"/>
              <a:buFont typeface="Roboto"/>
              <a:buChar char="•"/>
            </a:pPr>
            <a:r>
              <a:rPr lang="en-US" sz="1800">
                <a:latin typeface="Roboto"/>
                <a:ea typeface="Roboto"/>
                <a:cs typeface="Roboto"/>
                <a:sym typeface="Roboto"/>
              </a:rPr>
              <a:t>“Bills and amendments introduced in the Senate or House of Representatives, Senate and House Journals,  Acts of the General Assembly, roll call votes, final reports of committees, Kentucky Administrative Regulations, documents showing salary and expenses paid to members of the General Assembly and all employees of the legislative branch, contracts, receipts and work orders for repairs or renovations to legislative offices or facilities, items cataloged in the legislative library, the Legislative Record, and informational and educational materials offered by the public information office,  including legislative videotapes and photographs, calendars, and meeting notices.”</a:t>
            </a:r>
            <a:endParaRPr/>
          </a:p>
          <a:p>
            <a:pPr marL="285750" lvl="0" indent="-128016" algn="l" rtl="0">
              <a:lnSpc>
                <a:spcPct val="115000"/>
              </a:lnSpc>
              <a:spcBef>
                <a:spcPts val="0"/>
              </a:spcBef>
              <a:spcAft>
                <a:spcPts val="0"/>
              </a:spcAft>
              <a:buSzPts val="2070"/>
              <a:buFont typeface="Roboto"/>
              <a:buNone/>
            </a:pPr>
            <a:endParaRPr sz="1800">
              <a:latin typeface="Roboto"/>
              <a:ea typeface="Roboto"/>
              <a:cs typeface="Roboto"/>
              <a:sym typeface="Roboto"/>
            </a:endParaRPr>
          </a:p>
          <a:p>
            <a:pPr marL="285750" lvl="0" indent="-259461" algn="l" rtl="0">
              <a:lnSpc>
                <a:spcPct val="115000"/>
              </a:lnSpc>
              <a:spcBef>
                <a:spcPts val="0"/>
              </a:spcBef>
              <a:spcAft>
                <a:spcPts val="0"/>
              </a:spcAft>
              <a:buSzPts val="2070"/>
              <a:buFont typeface="Roboto"/>
              <a:buChar char="•"/>
            </a:pPr>
            <a:r>
              <a:rPr lang="en-US" sz="1800">
                <a:latin typeface="Roboto"/>
                <a:ea typeface="Roboto"/>
                <a:cs typeface="Roboto"/>
                <a:sym typeface="Roboto"/>
              </a:rPr>
              <a:t>Most of these records already appear on the LRC website.</a:t>
            </a:r>
            <a:endParaRPr sz="1800">
              <a:latin typeface="Roboto"/>
              <a:ea typeface="Roboto"/>
              <a:cs typeface="Roboto"/>
              <a:sym typeface="Roboto"/>
            </a:endParaRPr>
          </a:p>
          <a:p>
            <a:pPr marL="285750" lvl="0" indent="-259461" algn="l" rtl="0">
              <a:lnSpc>
                <a:spcPct val="115000"/>
              </a:lnSpc>
              <a:spcBef>
                <a:spcPts val="1044"/>
              </a:spcBef>
              <a:spcAft>
                <a:spcPts val="0"/>
              </a:spcAft>
              <a:buSzPts val="2070"/>
              <a:buFont typeface="Roboto"/>
              <a:buChar char="•"/>
            </a:pPr>
            <a:r>
              <a:rPr lang="en-US" sz="1800">
                <a:latin typeface="Roboto"/>
                <a:ea typeface="Roboto"/>
                <a:cs typeface="Roboto"/>
                <a:sym typeface="Roboto"/>
              </a:rPr>
              <a:t>It excludes access to any other “record” of the General Assembly or LRC. All other records are presumed to be closed, exempt, and inaccessible to the public.</a:t>
            </a:r>
            <a:endParaRPr sz="1800">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9"/>
        <p:cNvGrpSpPr/>
        <p:nvPr/>
      </p:nvGrpSpPr>
      <p:grpSpPr>
        <a:xfrm>
          <a:off x="0" y="0"/>
          <a:ext cx="0" cy="0"/>
          <a:chOff x="0" y="0"/>
          <a:chExt cx="0" cy="0"/>
        </a:xfrm>
      </p:grpSpPr>
      <p:pic>
        <p:nvPicPr>
          <p:cNvPr id="370" name="Google Shape;370;p12"/>
          <p:cNvPicPr preferRelativeResize="0"/>
          <p:nvPr/>
        </p:nvPicPr>
        <p:blipFill rotWithShape="1">
          <a:blip r:embed="rId4">
            <a:alphaModFix/>
          </a:blip>
          <a:srcRect/>
          <a:stretch/>
        </p:blipFill>
        <p:spPr>
          <a:xfrm>
            <a:off x="0" y="0"/>
            <a:ext cx="12188825" cy="6856214"/>
          </a:xfrm>
          <a:prstGeom prst="rect">
            <a:avLst/>
          </a:prstGeom>
          <a:noFill/>
          <a:ln>
            <a:noFill/>
          </a:ln>
        </p:spPr>
      </p:pic>
      <p:cxnSp>
        <p:nvCxnSpPr>
          <p:cNvPr id="371" name="Google Shape;371;p1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72" name="Google Shape;372;p12"/>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73" name="Google Shape;373;p12"/>
          <p:cNvSpPr/>
          <p:nvPr/>
        </p:nvSpPr>
        <p:spPr>
          <a:xfrm>
            <a:off x="474662" y="469900"/>
            <a:ext cx="11239500" cy="5918200"/>
          </a:xfrm>
          <a:prstGeom prst="rect">
            <a:avLst/>
          </a:prstGeom>
          <a:solidFill>
            <a:srgbClr val="363636"/>
          </a:solidFill>
          <a:ln>
            <a:noFill/>
          </a:ln>
          <a:effectLst>
            <a:outerShdw blurRad="50800" dist="38100" dir="5400000" algn="t" rotWithShape="0">
              <a:schemeClr val="lt2">
                <a:alpha val="40000"/>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74" name="Google Shape;374;p12"/>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2"/>
          <p:cNvSpPr txBox="1">
            <a:spLocks noGrp="1"/>
          </p:cNvSpPr>
          <p:nvPr>
            <p:ph type="title" idx="4294967295"/>
          </p:nvPr>
        </p:nvSpPr>
        <p:spPr>
          <a:xfrm>
            <a:off x="1967175" y="982125"/>
            <a:ext cx="8929500" cy="1303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FEFE"/>
              </a:buClr>
              <a:buSzPts val="4100"/>
              <a:buFont typeface="Garamond"/>
              <a:buNone/>
            </a:pPr>
            <a:r>
              <a:rPr lang="en-US" sz="3600">
                <a:latin typeface="Roboto"/>
                <a:ea typeface="Roboto"/>
                <a:cs typeface="Roboto"/>
                <a:sym typeface="Roboto"/>
              </a:rPr>
              <a:t>Photos and videos of particular crimes have been exempted from public review</a:t>
            </a:r>
            <a:endParaRPr sz="3600">
              <a:latin typeface="Roboto"/>
              <a:ea typeface="Roboto"/>
              <a:cs typeface="Roboto"/>
              <a:sym typeface="Roboto"/>
            </a:endParaRPr>
          </a:p>
        </p:txBody>
      </p:sp>
      <p:sp>
        <p:nvSpPr>
          <p:cNvPr id="376" name="Google Shape;376;p12"/>
          <p:cNvSpPr txBox="1">
            <a:spLocks noGrp="1"/>
          </p:cNvSpPr>
          <p:nvPr>
            <p:ph type="body" idx="4294967295"/>
          </p:nvPr>
        </p:nvSpPr>
        <p:spPr>
          <a:xfrm>
            <a:off x="1295401" y="2556932"/>
            <a:ext cx="9601196" cy="3318936"/>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lnSpc>
                <a:spcPct val="115000"/>
              </a:lnSpc>
              <a:spcBef>
                <a:spcPts val="0"/>
              </a:spcBef>
              <a:spcAft>
                <a:spcPts val="0"/>
              </a:spcAft>
              <a:buSzPct val="124324"/>
              <a:buFont typeface="Roboto"/>
              <a:buChar char="•"/>
            </a:pPr>
            <a:r>
              <a:rPr lang="en-US" dirty="0">
                <a:latin typeface="Roboto"/>
                <a:ea typeface="Roboto"/>
                <a:cs typeface="Roboto"/>
                <a:sym typeface="Roboto"/>
              </a:rPr>
              <a:t>A new exception to the Open Records Act, KRS 61.878(1)(q),  took effect on March 23, 2021.</a:t>
            </a:r>
            <a:endParaRPr dirty="0">
              <a:latin typeface="Roboto"/>
              <a:ea typeface="Roboto"/>
              <a:cs typeface="Roboto"/>
              <a:sym typeface="Roboto"/>
            </a:endParaRPr>
          </a:p>
          <a:p>
            <a:pPr marL="285750" lvl="0" indent="-285750" algn="l" rtl="0">
              <a:lnSpc>
                <a:spcPct val="115000"/>
              </a:lnSpc>
              <a:spcBef>
                <a:spcPts val="1080"/>
              </a:spcBef>
              <a:spcAft>
                <a:spcPts val="0"/>
              </a:spcAft>
              <a:buSzPct val="124324"/>
              <a:buFont typeface="Roboto"/>
              <a:buChar char="•"/>
            </a:pPr>
            <a:r>
              <a:rPr lang="en-US" dirty="0">
                <a:latin typeface="Roboto"/>
                <a:ea typeface="Roboto"/>
                <a:cs typeface="Roboto"/>
                <a:sym typeface="Roboto"/>
              </a:rPr>
              <a:t>The exception prevents the public from inspecting or obtaining copies of </a:t>
            </a:r>
            <a:r>
              <a:rPr lang="en-US" b="1" dirty="0">
                <a:latin typeface="Roboto"/>
                <a:ea typeface="Roboto"/>
                <a:cs typeface="Roboto"/>
                <a:sym typeface="Roboto"/>
              </a:rPr>
              <a:t>photographs or videos that depict the death, killing, rape, or sexual assault of a person through the open records law. </a:t>
            </a:r>
            <a:r>
              <a:rPr lang="en-US" dirty="0">
                <a:latin typeface="Roboto"/>
                <a:ea typeface="Roboto"/>
                <a:cs typeface="Roboto"/>
                <a:sym typeface="Roboto"/>
              </a:rPr>
              <a:t>This includes surveillance or bystander photos and videos. </a:t>
            </a:r>
            <a:endParaRPr dirty="0">
              <a:latin typeface="Roboto"/>
              <a:ea typeface="Roboto"/>
              <a:cs typeface="Roboto"/>
              <a:sym typeface="Roboto"/>
            </a:endParaRPr>
          </a:p>
          <a:p>
            <a:pPr marL="285750" lvl="0" indent="-285750" algn="l" rtl="0">
              <a:lnSpc>
                <a:spcPct val="115000"/>
              </a:lnSpc>
              <a:spcBef>
                <a:spcPts val="1080"/>
              </a:spcBef>
              <a:spcAft>
                <a:spcPts val="0"/>
              </a:spcAft>
              <a:buSzPct val="124324"/>
              <a:buFont typeface="Roboto"/>
              <a:buChar char="•"/>
            </a:pPr>
            <a:r>
              <a:rPr lang="en-US" dirty="0">
                <a:latin typeface="Roboto"/>
                <a:ea typeface="Roboto"/>
                <a:cs typeface="Roboto"/>
                <a:sym typeface="Roboto"/>
              </a:rPr>
              <a:t>The new exception does not apply to police body cam video. Access to body cam video is governed by KRS 61.168. </a:t>
            </a:r>
            <a:endParaRPr dirty="0">
              <a:latin typeface="Roboto"/>
              <a:ea typeface="Roboto"/>
              <a:cs typeface="Roboto"/>
              <a:sym typeface="Roboto"/>
            </a:endParaRPr>
          </a:p>
        </p:txBody>
      </p:sp>
      <p:pic>
        <p:nvPicPr>
          <p:cNvPr id="377" name="Google Shape;377;p12"/>
          <p:cNvPicPr preferRelativeResize="0"/>
          <p:nvPr/>
        </p:nvPicPr>
        <p:blipFill rotWithShape="1">
          <a:blip r:embed="rId5">
            <a:alphaModFix/>
          </a:blip>
          <a:srcRect/>
          <a:stretch/>
        </p:blipFill>
        <p:spPr>
          <a:xfrm>
            <a:off x="857347" y="1125944"/>
            <a:ext cx="1109824" cy="10161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3960"/>
              <a:buFont typeface="Garamond"/>
              <a:buNone/>
            </a:pPr>
            <a:r>
              <a:rPr lang="en-US" sz="3359">
                <a:latin typeface="Roboto"/>
                <a:ea typeface="Roboto"/>
                <a:cs typeface="Roboto"/>
                <a:sym typeface="Roboto"/>
              </a:rPr>
              <a:t>Who may still view these photos and videos?</a:t>
            </a:r>
            <a:endParaRPr sz="3359">
              <a:latin typeface="Roboto"/>
              <a:ea typeface="Roboto"/>
              <a:cs typeface="Roboto"/>
              <a:sym typeface="Roboto"/>
            </a:endParaRPr>
          </a:p>
        </p:txBody>
      </p:sp>
      <p:sp>
        <p:nvSpPr>
          <p:cNvPr id="383" name="Google Shape;383;p13"/>
          <p:cNvSpPr txBox="1">
            <a:spLocks noGrp="1"/>
          </p:cNvSpPr>
          <p:nvPr>
            <p:ph type="body" idx="1"/>
          </p:nvPr>
        </p:nvSpPr>
        <p:spPr>
          <a:xfrm>
            <a:off x="1295400" y="2556925"/>
            <a:ext cx="9601200" cy="3687600"/>
          </a:xfrm>
          <a:prstGeom prst="rect">
            <a:avLst/>
          </a:prstGeom>
          <a:noFill/>
          <a:ln>
            <a:noFill/>
          </a:ln>
        </p:spPr>
        <p:txBody>
          <a:bodyPr spcFirstLastPara="1" wrap="square" lIns="91425" tIns="45700" rIns="91425" bIns="45700" anchor="t" anchorCtr="0">
            <a:normAutofit/>
          </a:bodyPr>
          <a:lstStyle/>
          <a:p>
            <a:pPr marL="285750" lvl="0" indent="-285750" algn="l" rtl="0">
              <a:lnSpc>
                <a:spcPct val="115000"/>
              </a:lnSpc>
              <a:spcBef>
                <a:spcPts val="1000"/>
              </a:spcBef>
              <a:spcAft>
                <a:spcPts val="0"/>
              </a:spcAft>
              <a:buSzPts val="2200"/>
              <a:buFont typeface="Roboto"/>
              <a:buChar char="•"/>
            </a:pPr>
            <a:r>
              <a:rPr lang="en-US" sz="2200">
                <a:latin typeface="Roboto"/>
                <a:ea typeface="Roboto"/>
                <a:cs typeface="Roboto"/>
                <a:sym typeface="Roboto"/>
              </a:rPr>
              <a:t> A victim, the victim’s immediate family, or the victim’s lawyer or insurer;       </a:t>
            </a:r>
            <a:endParaRPr sz="2200">
              <a:latin typeface="Roboto"/>
              <a:ea typeface="Roboto"/>
              <a:cs typeface="Roboto"/>
              <a:sym typeface="Roboto"/>
            </a:endParaRPr>
          </a:p>
          <a:p>
            <a:pPr marL="285750" lvl="0" indent="-285750" algn="l" rtl="0">
              <a:lnSpc>
                <a:spcPct val="115000"/>
              </a:lnSpc>
              <a:spcBef>
                <a:spcPts val="1000"/>
              </a:spcBef>
              <a:spcAft>
                <a:spcPts val="0"/>
              </a:spcAft>
              <a:buSzPts val="2200"/>
              <a:buFont typeface="Roboto"/>
              <a:buChar char="•"/>
            </a:pPr>
            <a:r>
              <a:rPr lang="en-US" sz="2200">
                <a:latin typeface="Roboto"/>
                <a:ea typeface="Roboto"/>
                <a:cs typeface="Roboto"/>
                <a:sym typeface="Roboto"/>
              </a:rPr>
              <a:t> A state/local agency investigating official misconduct; </a:t>
            </a:r>
            <a:endParaRPr sz="2200">
              <a:latin typeface="Roboto"/>
              <a:ea typeface="Roboto"/>
              <a:cs typeface="Roboto"/>
              <a:sym typeface="Roboto"/>
            </a:endParaRPr>
          </a:p>
          <a:p>
            <a:pPr marL="285750" lvl="0" indent="-285750" algn="l" rtl="0">
              <a:lnSpc>
                <a:spcPct val="115000"/>
              </a:lnSpc>
              <a:spcBef>
                <a:spcPts val="1000"/>
              </a:spcBef>
              <a:spcAft>
                <a:spcPts val="0"/>
              </a:spcAft>
              <a:buSzPts val="2200"/>
              <a:buFont typeface="Roboto"/>
              <a:buChar char="•"/>
            </a:pPr>
            <a:r>
              <a:rPr lang="en-US" sz="2200">
                <a:latin typeface="Roboto"/>
                <a:ea typeface="Roboto"/>
                <a:cs typeface="Roboto"/>
                <a:sym typeface="Roboto"/>
              </a:rPr>
              <a:t> A person who is under investigation for, charged with, pled guilty to, or found guilty of a crime depicted in the photo or video (or the person’s lawyer);</a:t>
            </a:r>
            <a:endParaRPr sz="2200">
              <a:latin typeface="Roboto"/>
              <a:ea typeface="Roboto"/>
              <a:cs typeface="Roboto"/>
              <a:sym typeface="Roboto"/>
            </a:endParaRPr>
          </a:p>
          <a:p>
            <a:pPr marL="285750" lvl="0" indent="-285750" algn="l" rtl="0">
              <a:lnSpc>
                <a:spcPct val="115000"/>
              </a:lnSpc>
              <a:spcBef>
                <a:spcPts val="1000"/>
              </a:spcBef>
              <a:spcAft>
                <a:spcPts val="0"/>
              </a:spcAft>
              <a:buSzPts val="2200"/>
              <a:buFont typeface="Roboto"/>
              <a:buChar char="•"/>
            </a:pPr>
            <a:r>
              <a:rPr lang="en-US" sz="2200" b="1">
                <a:latin typeface="Roboto"/>
                <a:ea typeface="Roboto"/>
                <a:cs typeface="Roboto"/>
                <a:sym typeface="Roboto"/>
              </a:rPr>
              <a:t>However</a:t>
            </a:r>
            <a:r>
              <a:rPr lang="en-US" sz="2200">
                <a:latin typeface="Roboto"/>
                <a:ea typeface="Roboto"/>
                <a:cs typeface="Roboto"/>
                <a:sym typeface="Roboto"/>
              </a:rPr>
              <a:t>, nothing in the law prevents the owner or creator of the photo/video (a bystander who made the video or owner of private surveillance video) from publishing or sharing the photo or video.</a:t>
            </a:r>
            <a:endParaRPr sz="22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5FDE-0596-46C6-AD31-2BEC5928701F}"/>
              </a:ext>
            </a:extLst>
          </p:cNvPr>
          <p:cNvSpPr>
            <a:spLocks noGrp="1"/>
          </p:cNvSpPr>
          <p:nvPr>
            <p:ph type="title"/>
          </p:nvPr>
        </p:nvSpPr>
        <p:spPr/>
        <p:txBody>
          <a:bodyPr/>
          <a:lstStyle/>
          <a:p>
            <a:r>
              <a:rPr kumimoji="0" lang="en-US" sz="2800" i="0" u="none" strike="noStrike" kern="1200" cap="none" spc="0" normalizeH="0" baseline="0" noProof="0" dirty="0">
                <a:ln w="3175" cmpd="sng">
                  <a:noFill/>
                </a:ln>
                <a:solidFill>
                  <a:prstClr val="black">
                    <a:lumMod val="85000"/>
                    <a:lumOff val="15000"/>
                  </a:prstClr>
                </a:solidFill>
                <a:effectLst/>
                <a:uLnTx/>
                <a:uFillTx/>
                <a:latin typeface="Roboto" panose="02000000000000000000" pitchFamily="2" charset="0"/>
                <a:ea typeface="Roboto" panose="02000000000000000000" pitchFamily="2" charset="0"/>
                <a:cs typeface="+mj-cs"/>
              </a:rPr>
              <a:t>All public records shall be open for inspection by any person, except as otherwise provided by the Act</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DCD4E4A1-F7C2-484A-9742-D14FD8364CB3}"/>
              </a:ext>
            </a:extLst>
          </p:cNvPr>
          <p:cNvSpPr>
            <a:spLocks noGrp="1"/>
          </p:cNvSpPr>
          <p:nvPr>
            <p:ph type="body" idx="1"/>
          </p:nvPr>
        </p:nvSpPr>
        <p:spPr/>
        <p:txBody>
          <a:bodyPr>
            <a:normAutofit fontScale="92500" lnSpcReduction="20000"/>
          </a:bodyPr>
          <a:lstStyle/>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200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Public agency</a:t>
            </a: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 includes “every county and city governing body, council, school district board, special district board, and municipal corporation; every state or local government agency, [and a]</a:t>
            </a:r>
            <a:r>
              <a:rPr kumimoji="0" lang="en-US" sz="2000" b="0" i="0" u="none" strike="noStrike" kern="1200" cap="none" spc="0" normalizeH="0" baseline="0" noProof="0" dirty="0" err="1">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ny</a:t>
            </a: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 </a:t>
            </a:r>
            <a:r>
              <a:rPr kumimoji="0" lang="en-US" sz="200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committee, subcommittee, ad hoc committee, advisory committee</a:t>
            </a:r>
            <a:r>
              <a:rPr kumimoji="0" lang="en-US" sz="2000" b="1"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a:t>
            </a: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 council, or agency . . . established, created, and controlled by a ‘public agency.’”</a:t>
            </a:r>
          </a:p>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2000" b="1"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Public records</a:t>
            </a: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 </a:t>
            </a:r>
            <a:r>
              <a:rPr kumimoji="0" lang="en-US" sz="2000" b="1"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documentation regardless of physical form or characteristics, which are prepared, owned, used, in the possession of or retained by a public agency.</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“In the end, it is the nature and purpose of the document, not the place where it is kept, that determines its status as a public record.” </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Kentucky Open </a:t>
            </a:r>
            <a:r>
              <a:rPr kumimoji="0" lang="en-US" sz="2000" b="0" i="0" u="none" strike="noStrike" kern="1200" cap="none" spc="0" normalizeH="0" baseline="0" noProof="0" dirty="0" err="1">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Governme</a:t>
            </a:r>
            <a:r>
              <a:rPr lang="en-US" sz="2000" kern="1200" dirty="0" err="1">
                <a:solidFill>
                  <a:prstClr val="black">
                    <a:lumMod val="85000"/>
                    <a:lumOff val="15000"/>
                  </a:prstClr>
                </a:solidFill>
                <a:latin typeface="Roboto" panose="02000000000000000000" pitchFamily="2" charset="0"/>
                <a:ea typeface="Roboto" panose="02000000000000000000" pitchFamily="2" charset="0"/>
                <a:cs typeface="+mn-cs"/>
              </a:rPr>
              <a:t>nt</a:t>
            </a:r>
            <a:r>
              <a:rPr lang="en-US" sz="2000" kern="1200" dirty="0">
                <a:solidFill>
                  <a:prstClr val="black">
                    <a:lumMod val="85000"/>
                    <a:lumOff val="15000"/>
                  </a:prstClr>
                </a:solidFill>
                <a:latin typeface="Roboto" panose="02000000000000000000" pitchFamily="2" charset="0"/>
                <a:ea typeface="Roboto" panose="02000000000000000000" pitchFamily="2" charset="0"/>
                <a:cs typeface="+mn-cs"/>
              </a:rPr>
              <a:t> Coalition v. Department of Fish and Wildlife Commission</a:t>
            </a:r>
            <a:endPar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endParaRP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Public records v. open records</a:t>
            </a:r>
          </a:p>
          <a:p>
            <a:endParaRPr lang="en-US" dirty="0"/>
          </a:p>
        </p:txBody>
      </p:sp>
    </p:spTree>
    <p:extLst>
      <p:ext uri="{BB962C8B-B14F-4D97-AF65-F5344CB8AC3E}">
        <p14:creationId xmlns:p14="http://schemas.microsoft.com/office/powerpoint/2010/main" val="2744282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7"/>
        <p:cNvGrpSpPr/>
        <p:nvPr/>
      </p:nvGrpSpPr>
      <p:grpSpPr>
        <a:xfrm>
          <a:off x="0" y="0"/>
          <a:ext cx="0" cy="0"/>
          <a:chOff x="0" y="0"/>
          <a:chExt cx="0" cy="0"/>
        </a:xfrm>
      </p:grpSpPr>
      <p:sp>
        <p:nvSpPr>
          <p:cNvPr id="388" name="Google Shape;388;p14"/>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89" name="Google Shape;389;p14"/>
          <p:cNvSpPr/>
          <p:nvPr/>
        </p:nvSpPr>
        <p:spPr>
          <a:xfrm>
            <a:off x="489284" y="481264"/>
            <a:ext cx="11213432" cy="5895473"/>
          </a:xfrm>
          <a:prstGeom prst="rect">
            <a:avLst/>
          </a:prstGeom>
          <a:blipFill rotWithShape="1">
            <a:blip r:embed="rId4">
              <a:alphaModFix/>
            </a:blip>
            <a:tile tx="0" ty="0" sx="90000" sy="100000" flip="none" algn="ctr"/>
          </a:blipFill>
          <a:ln>
            <a:noFill/>
          </a:ln>
          <a:effectLst>
            <a:outerShdw blurRad="114300" dist="127000" dir="5400000" sx="99000" sy="99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
        <p:nvSpPr>
          <p:cNvPr id="390" name="Google Shape;390;p14"/>
          <p:cNvSpPr txBox="1">
            <a:spLocks noGrp="1"/>
          </p:cNvSpPr>
          <p:nvPr>
            <p:ph type="title"/>
          </p:nvPr>
        </p:nvSpPr>
        <p:spPr>
          <a:xfrm>
            <a:off x="2273975" y="940575"/>
            <a:ext cx="8929500" cy="1303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12121"/>
              </a:buClr>
              <a:buSzPts val="4100"/>
              <a:buFont typeface="Garamond"/>
              <a:buNone/>
            </a:pPr>
            <a:r>
              <a:rPr lang="en-US" sz="3300" dirty="0">
                <a:solidFill>
                  <a:srgbClr val="212121"/>
                </a:solidFill>
                <a:latin typeface="Roboto"/>
                <a:ea typeface="Roboto"/>
                <a:cs typeface="Roboto"/>
                <a:sym typeface="Roboto"/>
              </a:rPr>
              <a:t>Two other new exceptions to the Open Records Act will have limited or unforeseeable impact </a:t>
            </a:r>
            <a:endParaRPr sz="3300" dirty="0">
              <a:latin typeface="Roboto"/>
              <a:ea typeface="Roboto"/>
              <a:cs typeface="Roboto"/>
              <a:sym typeface="Roboto"/>
            </a:endParaRPr>
          </a:p>
        </p:txBody>
      </p:sp>
      <p:cxnSp>
        <p:nvCxnSpPr>
          <p:cNvPr id="391" name="Google Shape;391;p14"/>
          <p:cNvCxnSpPr/>
          <p:nvPr/>
        </p:nvCxnSpPr>
        <p:spPr>
          <a:xfrm>
            <a:off x="4953000" y="2400639"/>
            <a:ext cx="2286000" cy="0"/>
          </a:xfrm>
          <a:prstGeom prst="straightConnector1">
            <a:avLst/>
          </a:prstGeom>
          <a:noFill/>
          <a:ln w="19050" cap="flat" cmpd="sng">
            <a:solidFill>
              <a:schemeClr val="accent1"/>
            </a:solidFill>
            <a:prstDash val="solid"/>
            <a:round/>
            <a:headEnd type="none" w="sm" len="sm"/>
            <a:tailEnd type="none" w="sm" len="sm"/>
          </a:ln>
        </p:spPr>
      </p:cxnSp>
      <p:sp>
        <p:nvSpPr>
          <p:cNvPr id="392" name="Google Shape;392;p1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85000" lnSpcReduction="20000"/>
          </a:bodyPr>
          <a:lstStyle/>
          <a:p>
            <a:pPr marL="285750" lvl="0" indent="-259461" algn="l" rtl="0">
              <a:lnSpc>
                <a:spcPct val="115000"/>
              </a:lnSpc>
              <a:spcBef>
                <a:spcPts val="0"/>
              </a:spcBef>
              <a:spcAft>
                <a:spcPts val="0"/>
              </a:spcAft>
              <a:buSzPct val="115000"/>
              <a:buFont typeface="Roboto"/>
              <a:buChar char="•"/>
            </a:pPr>
            <a:r>
              <a:rPr lang="en-US" b="1" dirty="0">
                <a:solidFill>
                  <a:srgbClr val="373737"/>
                </a:solidFill>
                <a:latin typeface="Roboto"/>
                <a:ea typeface="Roboto"/>
                <a:cs typeface="Roboto"/>
                <a:sym typeface="Roboto"/>
              </a:rPr>
              <a:t>Public defender client and case files </a:t>
            </a:r>
            <a:r>
              <a:rPr lang="en-US" dirty="0">
                <a:solidFill>
                  <a:srgbClr val="373737"/>
                </a:solidFill>
                <a:latin typeface="Roboto"/>
                <a:ea typeface="Roboto"/>
                <a:cs typeface="Roboto"/>
                <a:sym typeface="Roboto"/>
              </a:rPr>
              <a:t>maintained by the Department of Public Advocacy or its contractors (KRS 61.878(1)(p))</a:t>
            </a:r>
            <a:endParaRPr dirty="0">
              <a:latin typeface="Roboto"/>
              <a:ea typeface="Roboto"/>
              <a:cs typeface="Roboto"/>
              <a:sym typeface="Roboto"/>
            </a:endParaRPr>
          </a:p>
          <a:p>
            <a:pPr marL="0" lvl="0" indent="0" algn="l" rtl="0">
              <a:lnSpc>
                <a:spcPct val="115000"/>
              </a:lnSpc>
              <a:spcBef>
                <a:spcPts val="1080"/>
              </a:spcBef>
              <a:spcAft>
                <a:spcPts val="0"/>
              </a:spcAft>
              <a:buSzPct val="115000"/>
              <a:buNone/>
            </a:pPr>
            <a:r>
              <a:rPr lang="en-US" dirty="0">
                <a:solidFill>
                  <a:srgbClr val="373737"/>
                </a:solidFill>
                <a:latin typeface="Roboto"/>
                <a:ea typeface="Roboto"/>
                <a:cs typeface="Roboto"/>
                <a:sym typeface="Roboto"/>
              </a:rPr>
              <a:t>    	These records are rarely requested and already protected by privilege </a:t>
            </a:r>
            <a:endParaRPr dirty="0">
              <a:latin typeface="Roboto"/>
              <a:ea typeface="Roboto"/>
              <a:cs typeface="Roboto"/>
              <a:sym typeface="Roboto"/>
            </a:endParaRPr>
          </a:p>
          <a:p>
            <a:pPr marL="285750" lvl="0" indent="-259461" algn="l" rtl="0">
              <a:lnSpc>
                <a:spcPct val="115000"/>
              </a:lnSpc>
              <a:spcBef>
                <a:spcPts val="1080"/>
              </a:spcBef>
              <a:spcAft>
                <a:spcPts val="0"/>
              </a:spcAft>
              <a:buSzPct val="115000"/>
              <a:buFont typeface="Roboto"/>
              <a:buChar char="•"/>
            </a:pPr>
            <a:r>
              <a:rPr lang="en-US" dirty="0">
                <a:solidFill>
                  <a:srgbClr val="373737"/>
                </a:solidFill>
                <a:latin typeface="Roboto"/>
                <a:ea typeface="Roboto"/>
                <a:cs typeface="Roboto"/>
                <a:sym typeface="Roboto"/>
              </a:rPr>
              <a:t>Public records or information which federal law or regulation </a:t>
            </a:r>
            <a:r>
              <a:rPr lang="en-US" b="1" dirty="0">
                <a:solidFill>
                  <a:srgbClr val="373737"/>
                </a:solidFill>
                <a:latin typeface="Roboto"/>
                <a:ea typeface="Roboto"/>
                <a:cs typeface="Roboto"/>
                <a:sym typeface="Roboto"/>
              </a:rPr>
              <a:t>or state law </a:t>
            </a:r>
            <a:r>
              <a:rPr lang="en-US" dirty="0">
                <a:solidFill>
                  <a:srgbClr val="373737"/>
                </a:solidFill>
                <a:latin typeface="Roboto"/>
                <a:ea typeface="Roboto"/>
                <a:cs typeface="Roboto"/>
                <a:sym typeface="Roboto"/>
              </a:rPr>
              <a:t>prohibit disclosure of (KRS 61.878(1)(k))</a:t>
            </a:r>
            <a:endParaRPr dirty="0">
              <a:latin typeface="Roboto"/>
              <a:ea typeface="Roboto"/>
              <a:cs typeface="Roboto"/>
              <a:sym typeface="Roboto"/>
            </a:endParaRPr>
          </a:p>
          <a:p>
            <a:pPr marL="0" lvl="0" indent="0" algn="l" rtl="0">
              <a:lnSpc>
                <a:spcPct val="115000"/>
              </a:lnSpc>
              <a:spcBef>
                <a:spcPts val="1080"/>
              </a:spcBef>
              <a:spcAft>
                <a:spcPts val="0"/>
              </a:spcAft>
              <a:buSzPct val="115000"/>
              <a:buNone/>
            </a:pPr>
            <a:r>
              <a:rPr lang="en-US" dirty="0">
                <a:solidFill>
                  <a:srgbClr val="373737"/>
                </a:solidFill>
                <a:latin typeface="Roboto"/>
                <a:ea typeface="Roboto"/>
                <a:cs typeface="Roboto"/>
                <a:sym typeface="Roboto"/>
              </a:rPr>
              <a:t>	Since a 45 year old exception already protects records and information the 	disclosure of which is prohibited or restricted or otherwise made 	confidential “by enactment of the General Assembly,” lawmakers’ purpose     	in adding “or state law” is unclear and its impact unforeseeable.  .</a:t>
            </a:r>
            <a:endParaRPr dirty="0">
              <a:solidFill>
                <a:srgbClr val="373737"/>
              </a:solidFill>
              <a:latin typeface="Roboto"/>
              <a:ea typeface="Roboto"/>
              <a:cs typeface="Roboto"/>
              <a:sym typeface="Roboto"/>
            </a:endParaRPr>
          </a:p>
        </p:txBody>
      </p:sp>
      <p:pic>
        <p:nvPicPr>
          <p:cNvPr id="393" name="Google Shape;393;p14"/>
          <p:cNvPicPr preferRelativeResize="0"/>
          <p:nvPr/>
        </p:nvPicPr>
        <p:blipFill rotWithShape="1">
          <a:blip r:embed="rId5">
            <a:alphaModFix/>
          </a:blip>
          <a:srcRect/>
          <a:stretch/>
        </p:blipFill>
        <p:spPr>
          <a:xfrm>
            <a:off x="875397" y="1084381"/>
            <a:ext cx="1109824" cy="1016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5DF9-E164-4E48-83AF-4351CAA4C0DD}"/>
              </a:ext>
            </a:extLst>
          </p:cNvPr>
          <p:cNvSpPr>
            <a:spLocks noGrp="1"/>
          </p:cNvSpPr>
          <p:nvPr>
            <p:ph type="title"/>
          </p:nvPr>
        </p:nvSpPr>
        <p:spPr/>
        <p:txBody>
          <a:bodyPr>
            <a:normAutofit fontScale="90000"/>
          </a:bodyPr>
          <a:lstStyle/>
          <a:p>
            <a:r>
              <a:rPr kumimoji="0" lang="en-US" sz="4000" b="0" i="0" u="none" strike="noStrike" kern="1200" cap="none" spc="0" normalizeH="0" baseline="0" noProof="0" dirty="0">
                <a:ln w="3175" cmpd="sng">
                  <a:noFill/>
                </a:ln>
                <a:solidFill>
                  <a:prstClr val="black">
                    <a:lumMod val="85000"/>
                    <a:lumOff val="15000"/>
                  </a:prstClr>
                </a:solidFill>
                <a:effectLst/>
                <a:uLnTx/>
                <a:uFillTx/>
                <a:latin typeface="Roboto" panose="02000000000000000000" pitchFamily="2" charset="0"/>
                <a:ea typeface="Roboto" panose="02000000000000000000" pitchFamily="2" charset="0"/>
                <a:cs typeface="+mj-cs"/>
              </a:rPr>
              <a:t>Rights and Duties under the Open Records Act</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1BD77C63-2D11-47A4-B242-4A90A6821B7A}"/>
              </a:ext>
            </a:extLst>
          </p:cNvPr>
          <p:cNvSpPr>
            <a:spLocks noGrp="1"/>
          </p:cNvSpPr>
          <p:nvPr>
            <p:ph type="body" idx="1"/>
          </p:nvPr>
        </p:nvSpPr>
        <p:spPr>
          <a:xfrm>
            <a:off x="1292352" y="2043485"/>
            <a:ext cx="4718304" cy="3310128"/>
          </a:xfrm>
        </p:spPr>
        <p:txBody>
          <a:bodyPr>
            <a:normAutofit fontScale="25000" lnSpcReduction="20000"/>
          </a:bodyPr>
          <a:lstStyle/>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8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Public agencies are required to:</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8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Provide suitable facilities for inspection records during regular business hours;</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8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Mail copies of records to requesters who reside or work outside the county where the records are maintained if the requester precisely describes records;</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8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Appoint an official custodian to respond to open record requests within 5 business days; </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8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Adopt and post rules governing records access</a:t>
            </a:r>
            <a:endParaRPr lang="en-US" dirty="0"/>
          </a:p>
        </p:txBody>
      </p:sp>
      <p:sp>
        <p:nvSpPr>
          <p:cNvPr id="6" name="Text Placeholder 5">
            <a:extLst>
              <a:ext uri="{FF2B5EF4-FFF2-40B4-BE49-F238E27FC236}">
                <a16:creationId xmlns:a16="http://schemas.microsoft.com/office/drawing/2014/main" id="{902E3654-6E06-4052-8E67-6984C624B375}"/>
              </a:ext>
            </a:extLst>
          </p:cNvPr>
          <p:cNvSpPr>
            <a:spLocks noGrp="1"/>
          </p:cNvSpPr>
          <p:nvPr>
            <p:ph type="body" idx="2"/>
          </p:nvPr>
        </p:nvSpPr>
        <p:spPr>
          <a:xfrm>
            <a:off x="6181346" y="2043485"/>
            <a:ext cx="4718304" cy="3310128"/>
          </a:xfrm>
        </p:spPr>
        <p:txBody>
          <a:bodyPr>
            <a:normAutofit fontScale="25000" lnSpcReduction="20000"/>
          </a:bodyPr>
          <a:lstStyle/>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7200" b="0" i="0" u="none" strike="noStrike" kern="1200" cap="none" spc="0" normalizeH="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The public is entitled to:</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7200" b="0" i="0" u="none" strike="noStrike" kern="1200" cap="none" spc="0" normalizeH="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Inspect records during regular business hours at no charge and obtain copies;</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7200" b="0" i="0" u="none" strike="noStrike" kern="1200" cap="none" spc="0" normalizeH="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Obtain copies of records by mail if all conditions are met including prepayment of copying and postage charges if requested.</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7200" b="0" i="0" u="none" strike="noStrike" kern="1200" cap="none" spc="0" normalizeH="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Inspect and obtain copies of records regardless of identity or the purpose of the request (“Commercial” requesters have the same access rights but can be assessed higher copying fees).</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7200" b="0" i="0" u="none" strike="noStrike" kern="1200" cap="none" spc="0" normalizeH="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Obtain copies of nonexempt records within 5 business days for a reasonable fee not to exceed actual agency costs, excluding staff costs.</a:t>
            </a:r>
          </a:p>
          <a:p>
            <a:endParaRPr lang="en-US" dirty="0"/>
          </a:p>
        </p:txBody>
      </p:sp>
    </p:spTree>
    <p:extLst>
      <p:ext uri="{BB962C8B-B14F-4D97-AF65-F5344CB8AC3E}">
        <p14:creationId xmlns:p14="http://schemas.microsoft.com/office/powerpoint/2010/main" val="5977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2B81-CF79-44B6-A2BF-CF4C4307DBD6}"/>
              </a:ext>
            </a:extLst>
          </p:cNvPr>
          <p:cNvSpPr>
            <a:spLocks noGrp="1"/>
          </p:cNvSpPr>
          <p:nvPr>
            <p:ph type="title"/>
          </p:nvPr>
        </p:nvSpPr>
        <p:spPr/>
        <p:txBody>
          <a:bodyPr/>
          <a:lstStyle/>
          <a:p>
            <a:r>
              <a:rPr kumimoji="0" lang="en-US" sz="4400" b="0" i="0" u="none" strike="noStrike" kern="1200" cap="none" spc="0" normalizeH="0" baseline="0" noProof="0" dirty="0">
                <a:ln w="3175" cmpd="sng">
                  <a:noFill/>
                </a:ln>
                <a:solidFill>
                  <a:prstClr val="black">
                    <a:lumMod val="85000"/>
                    <a:lumOff val="15000"/>
                  </a:prstClr>
                </a:solidFill>
                <a:effectLst/>
                <a:uLnTx/>
                <a:uFillTx/>
                <a:latin typeface="Roboto" panose="02000000000000000000" pitchFamily="2" charset="0"/>
                <a:ea typeface="Roboto" panose="02000000000000000000" pitchFamily="2" charset="0"/>
                <a:cs typeface="+mj-cs"/>
              </a:rPr>
              <a:t>Enforcement</a:t>
            </a:r>
            <a:endParaRPr lang="en-US" dirty="0">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39BF5E57-A3C3-4EC1-8FF5-4919382C4CAA}"/>
              </a:ext>
            </a:extLst>
          </p:cNvPr>
          <p:cNvSpPr>
            <a:spLocks noGrp="1"/>
          </p:cNvSpPr>
          <p:nvPr>
            <p:ph type="body" idx="1"/>
          </p:nvPr>
        </p:nvSpPr>
        <p:spPr/>
        <p:txBody>
          <a:bodyPr>
            <a:normAutofit fontScale="92500" lnSpcReduction="20000"/>
          </a:bodyPr>
          <a:lstStyle/>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A requester denied access to records may:</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File an appeal with the Attorney General consisting of the written request and the agency’s denial (or a cover letter stating that the agency failed to respond). There are no time limitations on filing an open records appeal.</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Bypass the Attorney General and file an appeal in circuit court</a:t>
            </a:r>
            <a:r>
              <a:rPr kumimoji="0" lang="en-US"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t>
            </a:r>
          </a:p>
          <a:p>
            <a:endParaRPr lang="en-US" dirty="0"/>
          </a:p>
        </p:txBody>
      </p:sp>
      <p:sp>
        <p:nvSpPr>
          <p:cNvPr id="4" name="Text Placeholder 3">
            <a:extLst>
              <a:ext uri="{FF2B5EF4-FFF2-40B4-BE49-F238E27FC236}">
                <a16:creationId xmlns:a16="http://schemas.microsoft.com/office/drawing/2014/main" id="{20C761B7-B7D6-43A3-8C18-FAC339C701CF}"/>
              </a:ext>
            </a:extLst>
          </p:cNvPr>
          <p:cNvSpPr>
            <a:spLocks noGrp="1"/>
          </p:cNvSpPr>
          <p:nvPr>
            <p:ph type="body" idx="2"/>
          </p:nvPr>
        </p:nvSpPr>
        <p:spPr/>
        <p:txBody>
          <a:bodyPr>
            <a:normAutofit fontScale="85000" lnSpcReduction="20000"/>
          </a:bodyPr>
          <a:lstStyle/>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An agency against which an appeal is filed must:</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Upon receipt of the Attorney General’s notification that an appeal has been filed, respond in writing and within 5 days.</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Respond to the Attorney General’s request for additional documentation to substantiate its denial and provide a copy of the disputed records for “in camera” inspection, if requested.</a:t>
            </a:r>
          </a:p>
          <a:p>
            <a:pPr marL="285750" marR="0" lvl="0" indent="-285750" algn="l" defTabSz="457200" rtl="0" eaLnBrk="1" fontAlgn="auto" latinLnBrk="0" hangingPunct="1">
              <a:lnSpc>
                <a:spcPct val="100000"/>
              </a:lnSpc>
              <a:spcBef>
                <a:spcPct val="20000"/>
              </a:spcBef>
              <a:spcAft>
                <a:spcPts val="600"/>
              </a:spcAft>
              <a:buClr>
                <a:srgbClr val="AB946B"/>
              </a:buClr>
              <a:buSzPct val="115000"/>
              <a:buFont typeface="Arial"/>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Attempt to meet is statutorily assigned  burden of proving that its denial was proper</a:t>
            </a:r>
            <a:r>
              <a:rPr kumimoji="0" lang="en-US" sz="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t>
            </a:r>
          </a:p>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a:t>
            </a:r>
          </a:p>
          <a:p>
            <a:endParaRPr lang="en-US" dirty="0"/>
          </a:p>
        </p:txBody>
      </p:sp>
    </p:spTree>
    <p:extLst>
      <p:ext uri="{BB962C8B-B14F-4D97-AF65-F5344CB8AC3E}">
        <p14:creationId xmlns:p14="http://schemas.microsoft.com/office/powerpoint/2010/main" val="408172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3B6F-5F61-4758-8738-DCF06948A1CE}"/>
              </a:ext>
            </a:extLst>
          </p:cNvPr>
          <p:cNvSpPr>
            <a:spLocks noGrp="1"/>
          </p:cNvSpPr>
          <p:nvPr>
            <p:ph type="title"/>
          </p:nvPr>
        </p:nvSpPr>
        <p:spPr>
          <a:xfrm>
            <a:off x="1295401" y="855132"/>
            <a:ext cx="9601196" cy="1303867"/>
          </a:xfrm>
        </p:spPr>
        <p:txBody>
          <a:bodyPr>
            <a:normAutofit fontScale="90000"/>
          </a:bodyPr>
          <a:lstStyle/>
          <a:p>
            <a:r>
              <a:rPr lang="en-US" dirty="0">
                <a:latin typeface="Roboto" panose="02000000000000000000" pitchFamily="2" charset="0"/>
                <a:ea typeface="Roboto" panose="02000000000000000000" pitchFamily="2" charset="0"/>
              </a:rPr>
              <a:t>Temporary modifications to Open Records Act during the state of emergency</a:t>
            </a:r>
          </a:p>
        </p:txBody>
      </p:sp>
      <p:sp>
        <p:nvSpPr>
          <p:cNvPr id="3" name="Text Placeholder 2">
            <a:extLst>
              <a:ext uri="{FF2B5EF4-FFF2-40B4-BE49-F238E27FC236}">
                <a16:creationId xmlns:a16="http://schemas.microsoft.com/office/drawing/2014/main" id="{09629CB5-97A2-412F-BD4F-F7D5A0B7621E}"/>
              </a:ext>
            </a:extLst>
          </p:cNvPr>
          <p:cNvSpPr>
            <a:spLocks noGrp="1"/>
          </p:cNvSpPr>
          <p:nvPr>
            <p:ph type="body" idx="1"/>
          </p:nvPr>
        </p:nvSpPr>
        <p:spPr/>
        <p:txBody>
          <a:bodyPr>
            <a:normAutofit fontScale="92500" lnSpcReduction="20000"/>
          </a:bodyPr>
          <a:lstStyle/>
          <a:p>
            <a:pPr marL="97155" indent="0">
              <a:buNone/>
            </a:pPr>
            <a:r>
              <a:rPr lang="en-US" dirty="0">
                <a:latin typeface="Roboto" panose="02000000000000000000" pitchFamily="2" charset="0"/>
                <a:ea typeface="Roboto" panose="02000000000000000000" pitchFamily="2" charset="0"/>
              </a:rPr>
              <a:t>2021 HJR 1 “extends 2020 SB 150 until January 15, 2022”</a:t>
            </a:r>
          </a:p>
          <a:p>
            <a:pPr marL="97155" indent="0">
              <a:buNone/>
            </a:pPr>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Extends the deadline for public agency response to an open records request to 10 days after receipt;</a:t>
            </a:r>
          </a:p>
          <a:p>
            <a:r>
              <a:rPr lang="en-US" dirty="0">
                <a:latin typeface="Roboto" panose="02000000000000000000" pitchFamily="2" charset="0"/>
                <a:ea typeface="Roboto" panose="02000000000000000000" pitchFamily="2" charset="0"/>
              </a:rPr>
              <a:t>Permits agencies to delay on-site inspection during the pendency of the state of emergency</a:t>
            </a:r>
          </a:p>
          <a:p>
            <a:endParaRPr lang="en-US" dirty="0">
              <a:latin typeface="Roboto" panose="02000000000000000000" pitchFamily="2" charset="0"/>
              <a:ea typeface="Roboto" panose="02000000000000000000" pitchFamily="2" charset="0"/>
            </a:endParaRPr>
          </a:p>
          <a:p>
            <a:pPr marL="97155" indent="0">
              <a:buNone/>
            </a:pPr>
            <a:r>
              <a:rPr lang="en-US" dirty="0">
                <a:latin typeface="Roboto" panose="02000000000000000000" pitchFamily="2" charset="0"/>
                <a:ea typeface="Roboto" panose="02000000000000000000" pitchFamily="2" charset="0"/>
              </a:rPr>
              <a:t>But Section 9 of HJR 1 states that “Nothing in this resolution shall be interpreted to allow state agencies to remain closed for regular in-person business.” </a:t>
            </a:r>
          </a:p>
        </p:txBody>
      </p:sp>
    </p:spTree>
    <p:extLst>
      <p:ext uri="{BB962C8B-B14F-4D97-AF65-F5344CB8AC3E}">
        <p14:creationId xmlns:p14="http://schemas.microsoft.com/office/powerpoint/2010/main" val="8299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5FC2-606B-4932-9621-8D86669CD016}"/>
              </a:ext>
            </a:extLst>
          </p:cNvPr>
          <p:cNvSpPr>
            <a:spLocks noGrp="1"/>
          </p:cNvSpPr>
          <p:nvPr>
            <p:ph type="ctrTitle"/>
          </p:nvPr>
        </p:nvSpPr>
        <p:spPr/>
        <p:txBody>
          <a:bodyPr/>
          <a:lstStyle/>
          <a:p>
            <a:r>
              <a:rPr lang="en-US" dirty="0"/>
              <a:t>Changes to the Open Records Law </a:t>
            </a:r>
          </a:p>
        </p:txBody>
      </p:sp>
      <p:sp>
        <p:nvSpPr>
          <p:cNvPr id="3" name="Subtitle 2">
            <a:extLst>
              <a:ext uri="{FF2B5EF4-FFF2-40B4-BE49-F238E27FC236}">
                <a16:creationId xmlns:a16="http://schemas.microsoft.com/office/drawing/2014/main" id="{0DDFB066-254E-4988-865F-F0DDE7119AD4}"/>
              </a:ext>
            </a:extLst>
          </p:cNvPr>
          <p:cNvSpPr>
            <a:spLocks noGrp="1"/>
          </p:cNvSpPr>
          <p:nvPr>
            <p:ph type="subTitle" idx="1"/>
          </p:nvPr>
        </p:nvSpPr>
        <p:spPr/>
        <p:txBody>
          <a:bodyPr>
            <a:normAutofit/>
          </a:bodyPr>
          <a:lstStyle/>
          <a:p>
            <a:r>
              <a:rPr lang="en-US" sz="5400" dirty="0"/>
              <a:t>2021 Legislative Session</a:t>
            </a:r>
          </a:p>
        </p:txBody>
      </p:sp>
    </p:spTree>
    <p:extLst>
      <p:ext uri="{BB962C8B-B14F-4D97-AF65-F5344CB8AC3E}">
        <p14:creationId xmlns:p14="http://schemas.microsoft.com/office/powerpoint/2010/main" val="386449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90"/>
              <a:buFont typeface="Garamond"/>
              <a:buNone/>
            </a:pPr>
            <a:r>
              <a:rPr lang="en-US" sz="3590" dirty="0">
                <a:solidFill>
                  <a:srgbClr val="262626"/>
                </a:solidFill>
                <a:latin typeface="Roboto"/>
                <a:ea typeface="Roboto"/>
                <a:cs typeface="Roboto"/>
                <a:sym typeface="Roboto"/>
              </a:rPr>
              <a:t>On June 29, 2021, new open records laws </a:t>
            </a:r>
            <a:r>
              <a:rPr lang="en-US" sz="3590" dirty="0">
                <a:latin typeface="Roboto"/>
                <a:ea typeface="Roboto"/>
                <a:cs typeface="Roboto"/>
                <a:sym typeface="Roboto"/>
              </a:rPr>
              <a:t>took </a:t>
            </a:r>
            <a:r>
              <a:rPr lang="en-US" sz="3590" dirty="0">
                <a:solidFill>
                  <a:srgbClr val="262626"/>
                </a:solidFill>
                <a:latin typeface="Roboto"/>
                <a:ea typeface="Roboto"/>
                <a:cs typeface="Roboto"/>
                <a:sym typeface="Roboto"/>
              </a:rPr>
              <a:t>effect. These laws fall into three areas.</a:t>
            </a:r>
            <a:endParaRPr sz="3859" dirty="0">
              <a:latin typeface="Roboto"/>
              <a:ea typeface="Roboto"/>
              <a:cs typeface="Roboto"/>
              <a:sym typeface="Roboto"/>
            </a:endParaRPr>
          </a:p>
        </p:txBody>
      </p:sp>
      <p:grpSp>
        <p:nvGrpSpPr>
          <p:cNvPr id="168" name="Google Shape;168;p2"/>
          <p:cNvGrpSpPr/>
          <p:nvPr/>
        </p:nvGrpSpPr>
        <p:grpSpPr>
          <a:xfrm>
            <a:off x="1295400" y="2830950"/>
            <a:ext cx="9601196" cy="1999749"/>
            <a:chOff x="0" y="437566"/>
            <a:chExt cx="9601196" cy="1999749"/>
          </a:xfrm>
        </p:grpSpPr>
        <p:sp>
          <p:nvSpPr>
            <p:cNvPr id="169" name="Google Shape;169;p2"/>
            <p:cNvSpPr/>
            <p:nvPr/>
          </p:nvSpPr>
          <p:spPr>
            <a:xfrm>
              <a:off x="0" y="437566"/>
              <a:ext cx="2700336" cy="1714713"/>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170" name="Google Shape;170;p2"/>
            <p:cNvSpPr/>
            <p:nvPr/>
          </p:nvSpPr>
          <p:spPr>
            <a:xfrm>
              <a:off x="300037" y="722602"/>
              <a:ext cx="2700336" cy="1714713"/>
            </a:xfrm>
            <a:prstGeom prst="roundRect">
              <a:avLst>
                <a:gd name="adj" fmla="val 10000"/>
              </a:avLst>
            </a:prstGeom>
            <a:solidFill>
              <a:schemeClr val="lt1">
                <a:alpha val="89411"/>
              </a:schemeClr>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171" name="Google Shape;171;p2"/>
            <p:cNvSpPr txBox="1"/>
            <p:nvPr/>
          </p:nvSpPr>
          <p:spPr>
            <a:xfrm>
              <a:off x="350259" y="772824"/>
              <a:ext cx="2599892" cy="161426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Garamond"/>
                <a:buNone/>
              </a:pPr>
              <a:r>
                <a:rPr lang="en-US" sz="2800" b="0" i="0" u="none" strike="noStrike" cap="none">
                  <a:solidFill>
                    <a:schemeClr val="dk1"/>
                  </a:solidFill>
                  <a:latin typeface="Roboto"/>
                  <a:ea typeface="Roboto"/>
                  <a:cs typeface="Roboto"/>
                  <a:sym typeface="Roboto"/>
                </a:rPr>
                <a:t>Limits on who can request records</a:t>
              </a:r>
              <a:endParaRPr sz="1000" b="0" i="0" u="none" strike="noStrike" cap="none">
                <a:solidFill>
                  <a:srgbClr val="000000"/>
                </a:solidFill>
                <a:latin typeface="Roboto"/>
                <a:ea typeface="Roboto"/>
                <a:cs typeface="Roboto"/>
                <a:sym typeface="Roboto"/>
              </a:endParaRPr>
            </a:p>
          </p:txBody>
        </p:sp>
        <p:sp>
          <p:nvSpPr>
            <p:cNvPr id="172" name="Google Shape;172;p2"/>
            <p:cNvSpPr/>
            <p:nvPr/>
          </p:nvSpPr>
          <p:spPr>
            <a:xfrm>
              <a:off x="3300411" y="437566"/>
              <a:ext cx="2700336" cy="1714713"/>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173" name="Google Shape;173;p2"/>
            <p:cNvSpPr/>
            <p:nvPr/>
          </p:nvSpPr>
          <p:spPr>
            <a:xfrm>
              <a:off x="3600448" y="722602"/>
              <a:ext cx="2700336" cy="1714713"/>
            </a:xfrm>
            <a:prstGeom prst="roundRect">
              <a:avLst>
                <a:gd name="adj" fmla="val 10000"/>
              </a:avLst>
            </a:prstGeom>
            <a:solidFill>
              <a:schemeClr val="lt1">
                <a:alpha val="89411"/>
              </a:schemeClr>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174" name="Google Shape;174;p2"/>
            <p:cNvSpPr txBox="1"/>
            <p:nvPr/>
          </p:nvSpPr>
          <p:spPr>
            <a:xfrm>
              <a:off x="3650670" y="772824"/>
              <a:ext cx="2599892" cy="161426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Garamond"/>
                <a:buNone/>
              </a:pPr>
              <a:r>
                <a:rPr lang="en-US" sz="2800" b="0" i="0" u="none" strike="noStrike" cap="none">
                  <a:solidFill>
                    <a:schemeClr val="dk1"/>
                  </a:solidFill>
                  <a:latin typeface="Roboto"/>
                  <a:ea typeface="Roboto"/>
                  <a:cs typeface="Roboto"/>
                  <a:sym typeface="Roboto"/>
                </a:rPr>
                <a:t>Additional requirements for requestors and agencies</a:t>
              </a:r>
              <a:endParaRPr sz="1000" b="0" i="0" u="none" strike="noStrike" cap="none">
                <a:solidFill>
                  <a:srgbClr val="000000"/>
                </a:solidFill>
                <a:latin typeface="Roboto"/>
                <a:ea typeface="Roboto"/>
                <a:cs typeface="Roboto"/>
                <a:sym typeface="Roboto"/>
              </a:endParaRPr>
            </a:p>
          </p:txBody>
        </p:sp>
        <p:sp>
          <p:nvSpPr>
            <p:cNvPr id="175" name="Google Shape;175;p2"/>
            <p:cNvSpPr/>
            <p:nvPr/>
          </p:nvSpPr>
          <p:spPr>
            <a:xfrm>
              <a:off x="6600822" y="437566"/>
              <a:ext cx="2700336" cy="1714713"/>
            </a:xfrm>
            <a:prstGeom prst="roundRect">
              <a:avLst>
                <a:gd name="adj" fmla="val 10000"/>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176" name="Google Shape;176;p2"/>
            <p:cNvSpPr/>
            <p:nvPr/>
          </p:nvSpPr>
          <p:spPr>
            <a:xfrm>
              <a:off x="6900860" y="722602"/>
              <a:ext cx="2700336" cy="1714713"/>
            </a:xfrm>
            <a:prstGeom prst="roundRect">
              <a:avLst>
                <a:gd name="adj" fmla="val 10000"/>
              </a:avLst>
            </a:prstGeom>
            <a:solidFill>
              <a:schemeClr val="lt1">
                <a:alpha val="89411"/>
              </a:schemeClr>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177" name="Google Shape;177;p2"/>
            <p:cNvSpPr txBox="1"/>
            <p:nvPr/>
          </p:nvSpPr>
          <p:spPr>
            <a:xfrm>
              <a:off x="6951082" y="772824"/>
              <a:ext cx="2599892" cy="161426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Garamond"/>
                <a:buNone/>
              </a:pPr>
              <a:r>
                <a:rPr lang="en-US" sz="2800" b="0" i="0" u="none" strike="noStrike" cap="none">
                  <a:solidFill>
                    <a:schemeClr val="dk1"/>
                  </a:solidFill>
                  <a:latin typeface="Roboto"/>
                  <a:ea typeface="Roboto"/>
                  <a:cs typeface="Roboto"/>
                  <a:sym typeface="Roboto"/>
                </a:rPr>
                <a:t>Limits on what records can be inspected and copied</a:t>
              </a:r>
              <a:endParaRPr sz="1000" b="0" i="0" u="none" strike="noStrike" cap="none">
                <a:solidFill>
                  <a:srgbClr val="000000"/>
                </a:solidFill>
                <a:latin typeface="Roboto"/>
                <a:ea typeface="Roboto"/>
                <a:cs typeface="Roboto"/>
                <a:sym typeface="Roboto"/>
              </a:endParaRPr>
            </a:p>
          </p:txBody>
        </p:sp>
      </p:grpSp>
      <p:sp>
        <p:nvSpPr>
          <p:cNvPr id="178" name="Google Shape;178;p2"/>
          <p:cNvSpPr txBox="1"/>
          <p:nvPr/>
        </p:nvSpPr>
        <p:spPr>
          <a:xfrm>
            <a:off x="1295500" y="5375650"/>
            <a:ext cx="9601200" cy="659125"/>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1000"/>
              </a:spcBef>
              <a:spcAft>
                <a:spcPts val="0"/>
              </a:spcAft>
              <a:buClr>
                <a:srgbClr val="000000"/>
              </a:buClr>
              <a:buSzPts val="2500"/>
              <a:buFont typeface="Arial"/>
              <a:buNone/>
            </a:pPr>
            <a:r>
              <a:rPr lang="en-US" sz="2500" b="0" i="1" u="none" strike="noStrike" cap="none">
                <a:solidFill>
                  <a:srgbClr val="262626"/>
                </a:solidFill>
                <a:latin typeface="Roboto"/>
                <a:ea typeface="Roboto"/>
                <a:cs typeface="Roboto"/>
                <a:sym typeface="Roboto"/>
              </a:rPr>
              <a:t>.</a:t>
            </a:r>
            <a:endParaRPr sz="2500" b="0" i="1" u="none" strike="noStrike" cap="none">
              <a:solidFill>
                <a:srgbClr val="262626"/>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0"/>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rmAutofit fontScale="90000"/>
          </a:bodyPr>
          <a:lstStyle/>
          <a:p>
            <a:pPr marL="0" marR="0" lvl="0" indent="0" algn="ctr" rtl="0">
              <a:lnSpc>
                <a:spcPct val="90000"/>
              </a:lnSpc>
              <a:spcBef>
                <a:spcPts val="0"/>
              </a:spcBef>
              <a:spcAft>
                <a:spcPts val="0"/>
              </a:spcAft>
              <a:buSzPct val="157894"/>
              <a:buNone/>
            </a:pPr>
            <a:r>
              <a:rPr lang="en-US" sz="3800" b="0" i="0" u="none" strike="noStrike" cap="none">
                <a:latin typeface="Roboto"/>
                <a:ea typeface="Roboto"/>
                <a:cs typeface="Roboto"/>
                <a:sym typeface="Roboto"/>
              </a:rPr>
              <a:t>Limits on who can request records</a:t>
            </a:r>
            <a:br>
              <a:rPr lang="en-US" sz="3800" b="0" i="0" u="none" strike="noStrike" cap="none">
                <a:latin typeface="Roboto"/>
                <a:ea typeface="Roboto"/>
                <a:cs typeface="Roboto"/>
                <a:sym typeface="Roboto"/>
              </a:rPr>
            </a:br>
            <a:endParaRPr sz="3800">
              <a:latin typeface="Roboto"/>
              <a:ea typeface="Roboto"/>
              <a:cs typeface="Roboto"/>
              <a:sym typeface="Roboto"/>
            </a:endParaRPr>
          </a:p>
        </p:txBody>
      </p:sp>
      <p:sp>
        <p:nvSpPr>
          <p:cNvPr id="184" name="Google Shape;184;p40"/>
          <p:cNvSpPr txBox="1">
            <a:spLocks noGrp="1"/>
          </p:cNvSpPr>
          <p:nvPr>
            <p:ph type="subTitle" idx="1"/>
          </p:nvPr>
        </p:nvSpPr>
        <p:spPr>
          <a:xfrm>
            <a:off x="2692398" y="3770138"/>
            <a:ext cx="6815669" cy="1320802"/>
          </a:xfrm>
          <a:prstGeom prst="rect">
            <a:avLst/>
          </a:prstGeom>
          <a:noFill/>
          <a:ln>
            <a:noFill/>
          </a:ln>
        </p:spPr>
        <p:txBody>
          <a:bodyPr spcFirstLastPara="1" wrap="square" lIns="91425" tIns="45700" rIns="91425" bIns="45700" anchor="t" anchorCtr="0">
            <a:normAutofit/>
          </a:bodyPr>
          <a:lstStyle/>
          <a:p>
            <a:pPr marL="457200" lvl="0" indent="-403860" algn="ctr" rtl="0">
              <a:lnSpc>
                <a:spcPct val="100000"/>
              </a:lnSpc>
              <a:spcBef>
                <a:spcPts val="420"/>
              </a:spcBef>
              <a:spcAft>
                <a:spcPts val="0"/>
              </a:spcAft>
              <a:buSzPts val="2415"/>
              <a:buNone/>
            </a:pPr>
            <a:r>
              <a:rPr lang="en-US" sz="2800" dirty="0">
                <a:latin typeface="Roboto"/>
                <a:ea typeface="Roboto"/>
                <a:cs typeface="Roboto"/>
                <a:sym typeface="Roboto"/>
              </a:rPr>
              <a:t>The new residency rule</a:t>
            </a:r>
            <a:endParaRPr dirty="0"/>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rgbClr val="000000"/>
      </a:dk1>
      <a:lt1>
        <a:srgbClr val="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B9DCEF4076A649B6B0A6C2CA259CBE" ma:contentTypeVersion="2" ma:contentTypeDescription="Create a new document." ma:contentTypeScope="" ma:versionID="de7c33abf301f17587463d4871d5363f">
  <xsd:schema xmlns:xsd="http://www.w3.org/2001/XMLSchema" xmlns:xs="http://www.w3.org/2001/XMLSchema" xmlns:p="http://schemas.microsoft.com/office/2006/metadata/properties" xmlns:ns1="http://schemas.microsoft.com/sharepoint/v3" xmlns:ns2="226df4f3-c559-4374-810c-c9573df59ea4" targetNamespace="http://schemas.microsoft.com/office/2006/metadata/properties" ma:root="true" ma:fieldsID="ae66dbbd88bfa9e0d368d388116babac" ns1:_="" ns2:_="">
    <xsd:import namespace="http://schemas.microsoft.com/sharepoint/v3"/>
    <xsd:import namespace="226df4f3-c559-4374-810c-c9573df59ea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6df4f3-c559-4374-810c-c9573df59e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D76ED8-5CB3-45F8-90E9-114CFF275CFC}"/>
</file>

<file path=customXml/itemProps2.xml><?xml version="1.0" encoding="utf-8"?>
<ds:datastoreItem xmlns:ds="http://schemas.openxmlformats.org/officeDocument/2006/customXml" ds:itemID="{5888181D-BF3A-4789-84D2-46C3DC4ADDF8}"/>
</file>

<file path=customXml/itemProps3.xml><?xml version="1.0" encoding="utf-8"?>
<ds:datastoreItem xmlns:ds="http://schemas.openxmlformats.org/officeDocument/2006/customXml" ds:itemID="{2328CAC6-0555-4768-BA18-0BFAC78BFE54}"/>
</file>

<file path=docProps/app.xml><?xml version="1.0" encoding="utf-8"?>
<Properties xmlns="http://schemas.openxmlformats.org/officeDocument/2006/extended-properties" xmlns:vt="http://schemas.openxmlformats.org/officeDocument/2006/docPropsVTypes">
  <TotalTime>389</TotalTime>
  <Words>2692</Words>
  <Application>Microsoft Office PowerPoint</Application>
  <PresentationFormat>Widescreen</PresentationFormat>
  <Paragraphs>164</Paragraphs>
  <Slides>30</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Garamond</vt:lpstr>
      <vt:lpstr>Roboto</vt:lpstr>
      <vt:lpstr>Arial</vt:lpstr>
      <vt:lpstr>Organic</vt:lpstr>
      <vt:lpstr>Organic</vt:lpstr>
      <vt:lpstr>Open Records 2021: What do I need to know?</vt:lpstr>
      <vt:lpstr>The Kentucky Open Records Act KRS 61.870 to KRS 61.884</vt:lpstr>
      <vt:lpstr>All public records shall be open for inspection by any person, except as otherwise provided by the Act</vt:lpstr>
      <vt:lpstr>Rights and Duties under the Open Records Act</vt:lpstr>
      <vt:lpstr>Enforcement</vt:lpstr>
      <vt:lpstr>Temporary modifications to Open Records Act during the state of emergency</vt:lpstr>
      <vt:lpstr>Changes to the Open Records Law </vt:lpstr>
      <vt:lpstr>On June 29, 2021, new open records laws took effect. These laws fall into three areas.</vt:lpstr>
      <vt:lpstr>Limits on who can request records </vt:lpstr>
      <vt:lpstr>Beginning June 29, Kentucky residents have a right to use the Open Records Act.  Nonresidents may request records but do not have an enforceable right. </vt:lpstr>
      <vt:lpstr>PowerPoint Presentation</vt:lpstr>
      <vt:lpstr>Resident v. Nonresident (Kentucky Attorney General’s evolving  position on agency enforcement of this rule)</vt:lpstr>
      <vt:lpstr>Additional requirements for requestors and agencies </vt:lpstr>
      <vt:lpstr>A resident may make an open records request in two ways:</vt:lpstr>
      <vt:lpstr>If you prepare your own written open records request, your request must include:</vt:lpstr>
      <vt:lpstr> We recommend that your written request also include:</vt:lpstr>
      <vt:lpstr>What is a commercial purpose?</vt:lpstr>
      <vt:lpstr>Sample open records request prepared by requester</vt:lpstr>
      <vt:lpstr>The standardized form that you may use to request records instead of preparing your own can be found:</vt:lpstr>
      <vt:lpstr>You may submit your request to a public agency:  </vt:lpstr>
      <vt:lpstr>You should send your mail/email requests to the addresses found on the public agencies posted rules governing records requests.</vt:lpstr>
      <vt:lpstr>The public agency’s posted rules must include:</vt:lpstr>
      <vt:lpstr>Deadline for a public agency response to an open records request extended</vt:lpstr>
      <vt:lpstr>Limits on what public agency records can be inspected and copied </vt:lpstr>
      <vt:lpstr>New limits on access to records of the General Assembly and the Legislative Research Commission</vt:lpstr>
      <vt:lpstr>Requesting records of the General Assembly or LRC and challenging denials</vt:lpstr>
      <vt:lpstr>The new law permits public access to the following legislative records </vt:lpstr>
      <vt:lpstr>Photos and videos of particular crimes have been exempted from public review</vt:lpstr>
      <vt:lpstr>Who may still view these photos and videos?</vt:lpstr>
      <vt:lpstr>Two other new exceptions to the Open Records Act will have limited or unforeseeable impact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Records 2021: What do I need to know?</dc:title>
  <dc:creator>amye</dc:creator>
  <cp:lastModifiedBy>Melody Traugott</cp:lastModifiedBy>
  <cp:revision>25</cp:revision>
  <dcterms:created xsi:type="dcterms:W3CDTF">2021-04-25T02:40:49Z</dcterms:created>
  <dcterms:modified xsi:type="dcterms:W3CDTF">2021-09-28T19:00:09Z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0x01010062B9DCEF4076A649B6B0A6C2CA259CBE</vt:lpwstr>
  </property>
</Properties>
</file>