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handoutMasterIdLst>
    <p:handoutMasterId r:id="rId31"/>
  </p:handoutMasterIdLst>
  <p:sldIdLst>
    <p:sldId id="256" r:id="rId2"/>
    <p:sldId id="273" r:id="rId3"/>
    <p:sldId id="279" r:id="rId4"/>
    <p:sldId id="280" r:id="rId5"/>
    <p:sldId id="281" r:id="rId6"/>
    <p:sldId id="283" r:id="rId7"/>
    <p:sldId id="284" r:id="rId8"/>
    <p:sldId id="282" r:id="rId9"/>
    <p:sldId id="285" r:id="rId10"/>
    <p:sldId id="286" r:id="rId11"/>
    <p:sldId id="288" r:id="rId12"/>
    <p:sldId id="287"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258"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00" autoAdjust="0"/>
  </p:normalViewPr>
  <p:slideViewPr>
    <p:cSldViewPr>
      <p:cViewPr varScale="1">
        <p:scale>
          <a:sx n="114" d="100"/>
          <a:sy n="114" d="100"/>
        </p:scale>
        <p:origin x="2096" y="64"/>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2/6/2023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2/6/2023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2/6/2023</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2/6/2023</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Vertical Title 1"/>
          <p:cNvSpPr>
            <a:spLocks noGrp="1"/>
          </p:cNvSpPr>
          <p:nvPr>
            <p:ph type="title" orient="vert"/>
          </p:nvPr>
        </p:nvSpPr>
        <p:spPr>
          <a:xfrm>
            <a:off x="9558667"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2/6/2023</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2/6/2023</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2/6/2023</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2/6/2023</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2/6/2023</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2/6/2023</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2/6/2023</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2/6/2023</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2/6/2023</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2/6/2023</a:t>
            </a:fld>
            <a:endParaRPr lang="en-US"/>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apps.legislature.ky.gov/law/statutes/statute.aspx?id=5139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kyopengov.org/sites/default/files/2023-01/Order%20ruling%20on%20MSJs%20%288%29.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pps.legislature.ky.gov/law/statutes/statute.aspx?id=51392" TargetMode="External"/><Relationship Id="rId2" Type="http://schemas.openxmlformats.org/officeDocument/2006/relationships/hyperlink" Target="https://apps.legislature.ky.gov/law/statutes/statute.aspx?id=51391" TargetMode="External"/><Relationship Id="rId1" Type="http://schemas.openxmlformats.org/officeDocument/2006/relationships/slideLayout" Target="../slideLayouts/slideLayout2.xml"/><Relationship Id="rId5" Type="http://schemas.openxmlformats.org/officeDocument/2006/relationships/hyperlink" Target="https://www.ag.ky.gov/Open%20Records%20Advisory/2021_Standardized_Open_Records_Request_Form_V3.pdf" TargetMode="External"/><Relationship Id="rId4" Type="http://schemas.openxmlformats.org/officeDocument/2006/relationships/hyperlink" Target="https://apps.legislature.ky.gov/law/statutes/statute.aspx?id=5139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0589" y="1143000"/>
            <a:ext cx="9144000" cy="2743200"/>
          </a:xfrm>
        </p:spPr>
        <p:txBody>
          <a:bodyPr/>
          <a:lstStyle/>
          <a:p>
            <a:pPr algn="ctr"/>
            <a:r>
              <a:rPr lang="en-US" dirty="0"/>
              <a:t>An overview and update of the open records and open meetings laws</a:t>
            </a:r>
          </a:p>
        </p:txBody>
      </p:sp>
      <p:sp>
        <p:nvSpPr>
          <p:cNvPr id="3" name="Subtitle 2"/>
          <p:cNvSpPr>
            <a:spLocks noGrp="1"/>
          </p:cNvSpPr>
          <p:nvPr>
            <p:ph type="subTitle" idx="1"/>
          </p:nvPr>
        </p:nvSpPr>
        <p:spPr/>
        <p:txBody>
          <a:bodyPr/>
          <a:lstStyle/>
          <a:p>
            <a:r>
              <a:rPr lang="en-US" dirty="0"/>
              <a:t>Amye Bensenhaver</a:t>
            </a:r>
          </a:p>
          <a:p>
            <a:r>
              <a:rPr lang="en-US" dirty="0"/>
              <a:t>Assistant Kentucky Attorney General 1991-2016</a:t>
            </a:r>
          </a:p>
          <a:p>
            <a:r>
              <a:rPr lang="en-US" dirty="0"/>
              <a:t>Kentucky Open Government Coalition 2019-2023</a:t>
            </a:r>
          </a:p>
          <a:p>
            <a:endParaRPr lang="en-US" dirty="0"/>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5982DC7-6A96-8814-4DBF-8E790336C850}"/>
              </a:ext>
            </a:extLst>
          </p:cNvPr>
          <p:cNvSpPr>
            <a:spLocks noGrp="1"/>
          </p:cNvSpPr>
          <p:nvPr>
            <p:ph type="title"/>
          </p:nvPr>
        </p:nvSpPr>
        <p:spPr/>
        <p:txBody>
          <a:bodyPr/>
          <a:lstStyle/>
          <a:p>
            <a:pPr algn="ctr"/>
            <a:r>
              <a:rPr lang="en-US" dirty="0"/>
              <a:t>Administrative and Judicial Review and Consequen</a:t>
            </a:r>
            <a:r>
              <a:rPr lang="en-US" dirty="0">
                <a:solidFill>
                  <a:schemeClr val="accent6">
                    <a:lumMod val="50000"/>
                  </a:schemeClr>
                </a:solidFill>
              </a:rPr>
              <a:t>ce</a:t>
            </a:r>
            <a:r>
              <a:rPr lang="en-US" dirty="0"/>
              <a:t>s</a:t>
            </a:r>
          </a:p>
        </p:txBody>
      </p:sp>
      <p:sp>
        <p:nvSpPr>
          <p:cNvPr id="10" name="Text Placeholder 9">
            <a:extLst>
              <a:ext uri="{FF2B5EF4-FFF2-40B4-BE49-F238E27FC236}">
                <a16:creationId xmlns:a16="http://schemas.microsoft.com/office/drawing/2014/main" id="{96029D50-62CE-7D8C-B867-283F5BCBAFFB}"/>
              </a:ext>
            </a:extLst>
          </p:cNvPr>
          <p:cNvSpPr>
            <a:spLocks noGrp="1"/>
          </p:cNvSpPr>
          <p:nvPr>
            <p:ph type="body" sz="quarter" idx="3"/>
          </p:nvPr>
        </p:nvSpPr>
        <p:spPr/>
        <p:txBody>
          <a:bodyPr/>
          <a:lstStyle/>
          <a:p>
            <a:r>
              <a:rPr lang="en-US" dirty="0"/>
              <a:t>Role of the courts:</a:t>
            </a:r>
          </a:p>
        </p:txBody>
      </p:sp>
      <p:sp>
        <p:nvSpPr>
          <p:cNvPr id="8" name="Text Placeholder 7">
            <a:extLst>
              <a:ext uri="{FF2B5EF4-FFF2-40B4-BE49-F238E27FC236}">
                <a16:creationId xmlns:a16="http://schemas.microsoft.com/office/drawing/2014/main" id="{3862CE8D-BC6B-1F49-61B0-089D342E24D4}"/>
              </a:ext>
            </a:extLst>
          </p:cNvPr>
          <p:cNvSpPr>
            <a:spLocks noGrp="1"/>
          </p:cNvSpPr>
          <p:nvPr>
            <p:ph type="body" idx="1"/>
          </p:nvPr>
        </p:nvSpPr>
        <p:spPr/>
        <p:txBody>
          <a:bodyPr/>
          <a:lstStyle/>
          <a:p>
            <a:r>
              <a:rPr lang="en-US" dirty="0"/>
              <a:t>Role of the Attorney General:</a:t>
            </a:r>
          </a:p>
        </p:txBody>
      </p:sp>
      <p:sp>
        <p:nvSpPr>
          <p:cNvPr id="9" name="Content Placeholder 8">
            <a:extLst>
              <a:ext uri="{FF2B5EF4-FFF2-40B4-BE49-F238E27FC236}">
                <a16:creationId xmlns:a16="http://schemas.microsoft.com/office/drawing/2014/main" id="{2F7CF9F1-E717-230E-7A59-72F6B2A24465}"/>
              </a:ext>
            </a:extLst>
          </p:cNvPr>
          <p:cNvSpPr>
            <a:spLocks noGrp="1"/>
          </p:cNvSpPr>
          <p:nvPr>
            <p:ph sz="half" idx="2"/>
          </p:nvPr>
        </p:nvSpPr>
        <p:spPr/>
        <p:txBody>
          <a:bodyPr>
            <a:normAutofit fontScale="55000" lnSpcReduction="20000"/>
          </a:bodyPr>
          <a:lstStyle/>
          <a:p>
            <a:r>
              <a:rPr lang="en-US" sz="3300" dirty="0"/>
              <a:t>Issue an open records decision (ORD) within 20 to 50 days stating whether the agency violated, or subverted the intent of, the Open Records Act.</a:t>
            </a:r>
          </a:p>
          <a:p>
            <a:r>
              <a:rPr lang="en-US" sz="3300" dirty="0"/>
              <a:t>The Attorney General cannot compel disclosure of the disputed records; nor can he impose costs, attorneys’ fees, or penalties.</a:t>
            </a:r>
          </a:p>
          <a:p>
            <a:r>
              <a:rPr lang="en-US" sz="3300" dirty="0"/>
              <a:t>The Attorney General’s open records decision “shall have the force and effect of law” (KRS 61.880(5)(b)), and is legally binding on the parties,  if not appealed to circuit court within 30 days.</a:t>
            </a:r>
          </a:p>
          <a:p>
            <a:endParaRPr lang="en-US" dirty="0"/>
          </a:p>
          <a:p>
            <a:endParaRPr lang="en-US" dirty="0"/>
          </a:p>
        </p:txBody>
      </p:sp>
      <p:sp>
        <p:nvSpPr>
          <p:cNvPr id="11" name="Content Placeholder 10">
            <a:extLst>
              <a:ext uri="{FF2B5EF4-FFF2-40B4-BE49-F238E27FC236}">
                <a16:creationId xmlns:a16="http://schemas.microsoft.com/office/drawing/2014/main" id="{41A01AD8-1DE1-E1B3-B367-A9054166B4D3}"/>
              </a:ext>
            </a:extLst>
          </p:cNvPr>
          <p:cNvSpPr>
            <a:spLocks noGrp="1"/>
          </p:cNvSpPr>
          <p:nvPr>
            <p:ph sz="quarter" idx="4"/>
          </p:nvPr>
        </p:nvSpPr>
        <p:spPr/>
        <p:txBody>
          <a:bodyPr>
            <a:normAutofit fontScale="55000" lnSpcReduction="20000"/>
          </a:bodyPr>
          <a:lstStyle/>
          <a:p>
            <a:r>
              <a:rPr lang="en-US" sz="3200" dirty="0"/>
              <a:t>Review an Attorney General’s ORD, or take “original jurisdiction” of an open records dispute; </a:t>
            </a:r>
          </a:p>
          <a:p>
            <a:r>
              <a:rPr lang="en-US" sz="3200" dirty="0"/>
              <a:t>Award costs, including attorneys’ fees, incurred in the legal action, and penalties of up to $25 per day for each day the records were wrongfully withheld, to a party who prevails against an agency;</a:t>
            </a:r>
          </a:p>
          <a:p>
            <a:r>
              <a:rPr lang="en-US" sz="3200" dirty="0"/>
              <a:t>“While it will ultimately be the public that bears the expense of the penalty, we maintain that the nominal punishment of an egregious harm to the public's right to know would come at an even greater price.” CHFS v. Courier Journal, et al. (Ky. 2016).</a:t>
            </a:r>
          </a:p>
          <a:p>
            <a:endParaRPr lang="en-US" dirty="0"/>
          </a:p>
        </p:txBody>
      </p:sp>
    </p:spTree>
    <p:extLst>
      <p:ext uri="{BB962C8B-B14F-4D97-AF65-F5344CB8AC3E}">
        <p14:creationId xmlns:p14="http://schemas.microsoft.com/office/powerpoint/2010/main" val="235125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06089A-A50D-4EF6-11B3-61888F0007A8}"/>
              </a:ext>
            </a:extLst>
          </p:cNvPr>
          <p:cNvSpPr>
            <a:spLocks noGrp="1"/>
          </p:cNvSpPr>
          <p:nvPr>
            <p:ph type="title"/>
          </p:nvPr>
        </p:nvSpPr>
        <p:spPr>
          <a:xfrm>
            <a:off x="1522412" y="-11723"/>
            <a:ext cx="9144000" cy="1144556"/>
          </a:xfrm>
        </p:spPr>
        <p:txBody>
          <a:bodyPr/>
          <a:lstStyle/>
          <a:p>
            <a:pPr algn="ctr"/>
            <a:r>
              <a:rPr lang="en-US" dirty="0"/>
              <a:t>Additional noteworthy developments</a:t>
            </a:r>
          </a:p>
        </p:txBody>
      </p:sp>
      <p:sp>
        <p:nvSpPr>
          <p:cNvPr id="8" name="Content Placeholder 7">
            <a:extLst>
              <a:ext uri="{FF2B5EF4-FFF2-40B4-BE49-F238E27FC236}">
                <a16:creationId xmlns:a16="http://schemas.microsoft.com/office/drawing/2014/main" id="{057F6E51-6FB9-145F-015B-BBE07B2484F2}"/>
              </a:ext>
            </a:extLst>
          </p:cNvPr>
          <p:cNvSpPr>
            <a:spLocks noGrp="1"/>
          </p:cNvSpPr>
          <p:nvPr>
            <p:ph idx="1"/>
          </p:nvPr>
        </p:nvSpPr>
        <p:spPr/>
        <p:txBody>
          <a:bodyPr>
            <a:normAutofit fontScale="85000" lnSpcReduction="20000"/>
          </a:bodyPr>
          <a:lstStyle/>
          <a:p>
            <a:r>
              <a:rPr lang="en-US" dirty="0"/>
              <a:t>2021: Kentucky General Assembly removes itself and the Legislative Research Commission from the application of the open records law, amends </a:t>
            </a:r>
            <a:r>
              <a:rPr lang="en-US" dirty="0">
                <a:hlinkClick r:id="rId2"/>
              </a:rPr>
              <a:t>KRS 7.119 </a:t>
            </a:r>
            <a:r>
              <a:rPr lang="en-US" dirty="0"/>
              <a:t>to permit limited records access, and eliminates the right of judicial review of denial of access to legislative records.</a:t>
            </a:r>
          </a:p>
          <a:p>
            <a:r>
              <a:rPr lang="en-US" dirty="0"/>
              <a:t>2020-present: Kentucky’s trial and appellate courts vindicate the principals of open government in a series of cases addressing agency duties (UK v. Kernel); limits on the ability of  law enforcement to withhold records in open investigations (CJ v. Shively Police Dept.); limits on attorney client privilege to deny access to fact based investigations conducted by law firms under contract with agencies and limits on invocation of preliminary documents exceptions (Jordan White v. KPPA/Glenn Cohen v KPPA); public agency’s duty to conduct adequate search (American Oversight v. OAG); failed records management (The 490 Project v LMPD)</a:t>
            </a:r>
          </a:p>
          <a:p>
            <a:r>
              <a:rPr lang="en-US" dirty="0"/>
              <a:t>2020-present: Kentucky Attorney General turns his back on decades of internal legal guidance (which he does not view as “precedential”) to undermine the public’s rights under the open records law  and create confusion for the public and public agencies. </a:t>
            </a:r>
          </a:p>
        </p:txBody>
      </p:sp>
    </p:spTree>
    <p:extLst>
      <p:ext uri="{BB962C8B-B14F-4D97-AF65-F5344CB8AC3E}">
        <p14:creationId xmlns:p14="http://schemas.microsoft.com/office/powerpoint/2010/main" val="85351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D400-9848-A428-12E2-C1A188FC4920}"/>
              </a:ext>
            </a:extLst>
          </p:cNvPr>
          <p:cNvSpPr>
            <a:spLocks noGrp="1"/>
          </p:cNvSpPr>
          <p:nvPr>
            <p:ph type="title"/>
          </p:nvPr>
        </p:nvSpPr>
        <p:spPr/>
        <p:txBody>
          <a:bodyPr/>
          <a:lstStyle/>
          <a:p>
            <a:pPr algn="ctr"/>
            <a:r>
              <a:rPr lang="en-US" dirty="0"/>
              <a:t>Kentucky Open Meetings Act</a:t>
            </a:r>
            <a:br>
              <a:rPr lang="en-US" dirty="0"/>
            </a:br>
            <a:r>
              <a:rPr lang="en-US" dirty="0"/>
              <a:t>KRS 61.800 to KRS 61.850</a:t>
            </a:r>
          </a:p>
        </p:txBody>
      </p:sp>
      <p:sp>
        <p:nvSpPr>
          <p:cNvPr id="7" name="Content Placeholder 6">
            <a:extLst>
              <a:ext uri="{FF2B5EF4-FFF2-40B4-BE49-F238E27FC236}">
                <a16:creationId xmlns:a16="http://schemas.microsoft.com/office/drawing/2014/main" id="{F02C0D12-CB3E-FA3E-D439-1FD2CB0514BB}"/>
              </a:ext>
            </a:extLst>
          </p:cNvPr>
          <p:cNvSpPr>
            <a:spLocks noGrp="1"/>
          </p:cNvSpPr>
          <p:nvPr>
            <p:ph idx="1"/>
          </p:nvPr>
        </p:nvSpPr>
        <p:spPr/>
        <p:txBody>
          <a:bodyPr/>
          <a:lstStyle/>
          <a:p>
            <a:r>
              <a:rPr lang="en-US" dirty="0"/>
              <a:t>Statement of legislative policy: The General Assembly finds and declares that the basic policy of KRS 61.805 to 61.850 is that the formation of public policy is public business and shall not be conducted in secret and the exceptions provided for by KRS 61.810 or otherwise provided for by law shall be strictly construed.</a:t>
            </a:r>
          </a:p>
          <a:p>
            <a:r>
              <a:rPr lang="en-US" dirty="0"/>
              <a:t>Judicial interpretation: “The express purpose of the Open Meetings Act is to maximize notice of public meetings and actions. The failure to comply with the strict letter of the law in conducting meetings of a public agency violates the public good.”</a:t>
            </a:r>
          </a:p>
          <a:p>
            <a:r>
              <a:rPr lang="en-US" dirty="0"/>
              <a:t>“The right of the public to be informed transcends any loss of efficiency.”  </a:t>
            </a:r>
          </a:p>
          <a:p>
            <a:endParaRPr lang="en-US" dirty="0"/>
          </a:p>
        </p:txBody>
      </p:sp>
    </p:spTree>
    <p:extLst>
      <p:ext uri="{BB962C8B-B14F-4D97-AF65-F5344CB8AC3E}">
        <p14:creationId xmlns:p14="http://schemas.microsoft.com/office/powerpoint/2010/main" val="196207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3FC3-1403-03F7-A938-05CF35DAEFE0}"/>
              </a:ext>
            </a:extLst>
          </p:cNvPr>
          <p:cNvSpPr>
            <a:spLocks noGrp="1"/>
          </p:cNvSpPr>
          <p:nvPr>
            <p:ph type="title"/>
          </p:nvPr>
        </p:nvSpPr>
        <p:spPr/>
        <p:txBody>
          <a:bodyPr>
            <a:noAutofit/>
          </a:bodyPr>
          <a:lstStyle/>
          <a:p>
            <a:pPr algn="ctr"/>
            <a:r>
              <a:rPr lang="en-US" sz="2000" dirty="0"/>
              <a:t>All meetings of a quorum of the members of any public agency at which any public business is discussed or at which any action is taken by the agency, shall be public meetings, open to the public at all times.</a:t>
            </a:r>
            <a:br>
              <a:rPr lang="en-US" sz="2000" dirty="0"/>
            </a:br>
            <a:r>
              <a:rPr lang="en-US" sz="2000" dirty="0"/>
              <a:t>KRS 61.810(1)</a:t>
            </a:r>
          </a:p>
        </p:txBody>
      </p:sp>
      <p:sp>
        <p:nvSpPr>
          <p:cNvPr id="3" name="Content Placeholder 2">
            <a:extLst>
              <a:ext uri="{FF2B5EF4-FFF2-40B4-BE49-F238E27FC236}">
                <a16:creationId xmlns:a16="http://schemas.microsoft.com/office/drawing/2014/main" id="{FD01A683-4C7F-AA6C-A241-84FAC1CF04D1}"/>
              </a:ext>
            </a:extLst>
          </p:cNvPr>
          <p:cNvSpPr>
            <a:spLocks noGrp="1"/>
          </p:cNvSpPr>
          <p:nvPr>
            <p:ph idx="1"/>
          </p:nvPr>
        </p:nvSpPr>
        <p:spPr/>
        <p:txBody>
          <a:bodyPr>
            <a:normAutofit fontScale="25000" lnSpcReduction="20000"/>
          </a:bodyPr>
          <a:lstStyle/>
          <a:p>
            <a:r>
              <a:rPr lang="en-US" sz="9600" dirty="0"/>
              <a:t>Meeting: all gatherings of every kind, including video teleconferences, regardless of where the meeting is held, and whether regular or special and informational or casual gatherings held in anticipation of or in conjunction with a regular or special meeting.</a:t>
            </a:r>
          </a:p>
          <a:p>
            <a:r>
              <a:rPr lang="en-US" sz="9600" dirty="0"/>
              <a:t>Discussion of public business: the discussion of the various alternatives to a given issue about which the [agency] has the option to take action. </a:t>
            </a:r>
          </a:p>
          <a:p>
            <a:r>
              <a:rPr lang="en-US" sz="9600" dirty="0"/>
              <a:t>Serial less than quorum meetings attended by members collectively constituting a quorum violates the Open Meetings Act if held for the purpose of avoiding the Act.) KRS 61.810(2)</a:t>
            </a:r>
          </a:p>
          <a:p>
            <a:pPr lvl="1"/>
            <a:r>
              <a:rPr lang="en-US" sz="9600" dirty="0"/>
              <a:t>Education exception</a:t>
            </a:r>
          </a:p>
          <a:p>
            <a:pPr lvl="1"/>
            <a:r>
              <a:rPr lang="en-US" sz="9600" dirty="0"/>
              <a:t>Communicating (talking, telephoning, whispering, emailing, texting, etc.) during public meeting or outside public meeting</a:t>
            </a:r>
          </a:p>
          <a:p>
            <a:endParaRPr lang="en-US" dirty="0"/>
          </a:p>
        </p:txBody>
      </p:sp>
    </p:spTree>
    <p:extLst>
      <p:ext uri="{BB962C8B-B14F-4D97-AF65-F5344CB8AC3E}">
        <p14:creationId xmlns:p14="http://schemas.microsoft.com/office/powerpoint/2010/main" val="363253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EFB5-5226-AB5A-C224-3394395FBD4E}"/>
              </a:ext>
            </a:extLst>
          </p:cNvPr>
          <p:cNvSpPr>
            <a:spLocks noGrp="1"/>
          </p:cNvSpPr>
          <p:nvPr>
            <p:ph type="title"/>
          </p:nvPr>
        </p:nvSpPr>
        <p:spPr>
          <a:xfrm>
            <a:off x="1555659" y="457200"/>
            <a:ext cx="9144000" cy="1144556"/>
          </a:xfrm>
        </p:spPr>
        <p:txBody>
          <a:bodyPr>
            <a:noAutofit/>
          </a:bodyPr>
          <a:lstStyle/>
          <a:p>
            <a:pPr algn="ctr"/>
            <a:r>
              <a:rPr lang="en-US" sz="2800" dirty="0"/>
              <a:t>“The Open Meetings Act prohibits a quorum from discussing public business in private or meeting in numbers less than a quorum for the express purpose of avoiding the open meetings requirements of the Act.”</a:t>
            </a:r>
          </a:p>
        </p:txBody>
      </p:sp>
      <p:sp>
        <p:nvSpPr>
          <p:cNvPr id="3" name="Content Placeholder 2">
            <a:extLst>
              <a:ext uri="{FF2B5EF4-FFF2-40B4-BE49-F238E27FC236}">
                <a16:creationId xmlns:a16="http://schemas.microsoft.com/office/drawing/2014/main" id="{3FD419A4-9602-9B4D-BD1F-C1C03F1085BA}"/>
              </a:ext>
            </a:extLst>
          </p:cNvPr>
          <p:cNvSpPr>
            <a:spLocks noGrp="1"/>
          </p:cNvSpPr>
          <p:nvPr>
            <p:ph idx="1"/>
          </p:nvPr>
        </p:nvSpPr>
        <p:spPr/>
        <p:txBody>
          <a:bodyPr>
            <a:normAutofit fontScale="92500" lnSpcReduction="10000"/>
          </a:bodyPr>
          <a:lstStyle/>
          <a:p>
            <a:r>
              <a:rPr lang="en-US" dirty="0"/>
              <a:t>Yeoman v. Commonwealth of Kentucky, Health Policy Board, 983 S.W.2d 459 (Ky. 1998)</a:t>
            </a:r>
          </a:p>
          <a:p>
            <a:r>
              <a:rPr lang="en-US" dirty="0"/>
              <a:t>All meetings are presumed open unless one or more of the 14 exceptions found at KRS 61.810(1)(a) through (n) authorize closed session discussion. </a:t>
            </a:r>
          </a:p>
          <a:p>
            <a:r>
              <a:rPr lang="en-US" dirty="0"/>
              <a:t>The most commonly invoked exceptions authorize closed session discussions relating to proposed or pending litigation against or on behalf of the public agency (KRS 61.810(1)(c)); discussions that might lead to the appointment, discipline, or dismissal of an individual employee, member, or student but expressly excludes discussion of general personnel matters in secret (KRS 61.810(1)(f); deliberations on future acquisition/sale of real property if public discussion would affect the value (KRS 61.810(1)(b); committees under state or local law procurement law to select successful bidder (KRS 61.810(1)(n).</a:t>
            </a:r>
          </a:p>
          <a:p>
            <a:endParaRPr lang="en-US" dirty="0"/>
          </a:p>
        </p:txBody>
      </p:sp>
    </p:spTree>
    <p:extLst>
      <p:ext uri="{BB962C8B-B14F-4D97-AF65-F5344CB8AC3E}">
        <p14:creationId xmlns:p14="http://schemas.microsoft.com/office/powerpoint/2010/main" val="393521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2B5A38-956B-571A-F352-2F83302DA13D}"/>
              </a:ext>
            </a:extLst>
          </p:cNvPr>
          <p:cNvSpPr>
            <a:spLocks noGrp="1"/>
          </p:cNvSpPr>
          <p:nvPr>
            <p:ph type="title"/>
          </p:nvPr>
        </p:nvSpPr>
        <p:spPr/>
        <p:txBody>
          <a:bodyPr/>
          <a:lstStyle/>
          <a:p>
            <a:pPr algn="ctr"/>
            <a:r>
              <a:rPr lang="en-US" dirty="0"/>
              <a:t>Regular meetings versus special meetings</a:t>
            </a:r>
          </a:p>
        </p:txBody>
      </p:sp>
      <p:sp>
        <p:nvSpPr>
          <p:cNvPr id="5" name="Text Placeholder 4">
            <a:extLst>
              <a:ext uri="{FF2B5EF4-FFF2-40B4-BE49-F238E27FC236}">
                <a16:creationId xmlns:a16="http://schemas.microsoft.com/office/drawing/2014/main" id="{BA4BF3BA-85D9-8D2F-D3E5-E6616880FD35}"/>
              </a:ext>
            </a:extLst>
          </p:cNvPr>
          <p:cNvSpPr>
            <a:spLocks noGrp="1"/>
          </p:cNvSpPr>
          <p:nvPr>
            <p:ph type="body" idx="1"/>
          </p:nvPr>
        </p:nvSpPr>
        <p:spPr/>
        <p:txBody>
          <a:bodyPr/>
          <a:lstStyle/>
          <a:p>
            <a:r>
              <a:rPr lang="en-US" dirty="0"/>
              <a:t>Regular meetings</a:t>
            </a:r>
          </a:p>
        </p:txBody>
      </p:sp>
      <p:sp>
        <p:nvSpPr>
          <p:cNvPr id="6" name="Content Placeholder 5">
            <a:extLst>
              <a:ext uri="{FF2B5EF4-FFF2-40B4-BE49-F238E27FC236}">
                <a16:creationId xmlns:a16="http://schemas.microsoft.com/office/drawing/2014/main" id="{2B99A9A4-30D8-2361-09C0-DBC8938A9369}"/>
              </a:ext>
            </a:extLst>
          </p:cNvPr>
          <p:cNvSpPr>
            <a:spLocks noGrp="1"/>
          </p:cNvSpPr>
          <p:nvPr>
            <p:ph sz="half" idx="2"/>
          </p:nvPr>
        </p:nvSpPr>
        <p:spPr/>
        <p:txBody>
          <a:bodyPr>
            <a:noAutofit/>
          </a:bodyPr>
          <a:lstStyle/>
          <a:p>
            <a:r>
              <a:rPr lang="en-US" sz="2000" dirty="0"/>
              <a:t>Regular meetings are those that appear on the meeting schedule adopted by the agency (“by order, ordinance, resolution, or bylaws”)   and made available to the public upon request.</a:t>
            </a:r>
          </a:p>
          <a:p>
            <a:r>
              <a:rPr lang="en-US" sz="2000" dirty="0"/>
              <a:t>Regular meetings--No notice or agenda required and discussion is not limited to agenda topics </a:t>
            </a:r>
          </a:p>
        </p:txBody>
      </p:sp>
      <p:sp>
        <p:nvSpPr>
          <p:cNvPr id="7" name="Text Placeholder 6">
            <a:extLst>
              <a:ext uri="{FF2B5EF4-FFF2-40B4-BE49-F238E27FC236}">
                <a16:creationId xmlns:a16="http://schemas.microsoft.com/office/drawing/2014/main" id="{00D3A093-D2E2-56A0-BF4F-C22E49769A29}"/>
              </a:ext>
            </a:extLst>
          </p:cNvPr>
          <p:cNvSpPr>
            <a:spLocks noGrp="1"/>
          </p:cNvSpPr>
          <p:nvPr>
            <p:ph type="body" sz="quarter" idx="3"/>
          </p:nvPr>
        </p:nvSpPr>
        <p:spPr/>
        <p:txBody>
          <a:bodyPr/>
          <a:lstStyle/>
          <a:p>
            <a:r>
              <a:rPr lang="en-US" dirty="0"/>
              <a:t>Special meetings</a:t>
            </a:r>
          </a:p>
        </p:txBody>
      </p:sp>
      <p:sp>
        <p:nvSpPr>
          <p:cNvPr id="8" name="Content Placeholder 7">
            <a:extLst>
              <a:ext uri="{FF2B5EF4-FFF2-40B4-BE49-F238E27FC236}">
                <a16:creationId xmlns:a16="http://schemas.microsoft.com/office/drawing/2014/main" id="{4628D499-838B-1B58-313D-F12061FACE3E}"/>
              </a:ext>
            </a:extLst>
          </p:cNvPr>
          <p:cNvSpPr>
            <a:spLocks noGrp="1"/>
          </p:cNvSpPr>
          <p:nvPr>
            <p:ph sz="quarter" idx="4"/>
          </p:nvPr>
        </p:nvSpPr>
        <p:spPr/>
        <p:txBody>
          <a:bodyPr>
            <a:normAutofit fontScale="25000" lnSpcReduction="20000"/>
          </a:bodyPr>
          <a:lstStyle/>
          <a:p>
            <a:r>
              <a:rPr lang="en-US" sz="8000" dirty="0"/>
              <a:t>Special meetings are called meetings or rescheduled regular meetings (any meeting that does not appear on the regular meeting schedule).</a:t>
            </a:r>
          </a:p>
          <a:p>
            <a:r>
              <a:rPr lang="en-US" sz="8000" dirty="0"/>
              <a:t>Special meetings—Notice and agenda, is required and discussion is restricted to specific agenda topics (not “old business,” “new business,” etc.). Written notice containing date, time, place, and agenda must be mailed, emailed, faxed, or hand-delivered at least 24 hours before meeting and conspicuously posted at meeting site and agency headquarters</a:t>
            </a:r>
          </a:p>
          <a:p>
            <a:r>
              <a:rPr lang="en-US" sz="8000" dirty="0"/>
              <a:t>Emergency meetings</a:t>
            </a:r>
          </a:p>
          <a:p>
            <a:endParaRPr lang="en-US" dirty="0"/>
          </a:p>
        </p:txBody>
      </p:sp>
    </p:spTree>
    <p:extLst>
      <p:ext uri="{BB962C8B-B14F-4D97-AF65-F5344CB8AC3E}">
        <p14:creationId xmlns:p14="http://schemas.microsoft.com/office/powerpoint/2010/main" val="81449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C6C0C-733A-BC22-145B-AA8BEC985608}"/>
              </a:ext>
            </a:extLst>
          </p:cNvPr>
          <p:cNvSpPr>
            <a:spLocks noGrp="1"/>
          </p:cNvSpPr>
          <p:nvPr>
            <p:ph type="title"/>
          </p:nvPr>
        </p:nvSpPr>
        <p:spPr/>
        <p:txBody>
          <a:bodyPr/>
          <a:lstStyle/>
          <a:p>
            <a:pPr algn="ctr"/>
            <a:r>
              <a:rPr lang="en-US" dirty="0"/>
              <a:t>Requirements for going into closed session (KRS 61.815(a)-(d))</a:t>
            </a:r>
          </a:p>
        </p:txBody>
      </p:sp>
      <p:sp>
        <p:nvSpPr>
          <p:cNvPr id="7" name="Content Placeholder 6">
            <a:extLst>
              <a:ext uri="{FF2B5EF4-FFF2-40B4-BE49-F238E27FC236}">
                <a16:creationId xmlns:a16="http://schemas.microsoft.com/office/drawing/2014/main" id="{35D7FD69-3294-4EAC-A303-DCAA95C4AF52}"/>
              </a:ext>
            </a:extLst>
          </p:cNvPr>
          <p:cNvSpPr>
            <a:spLocks noGrp="1"/>
          </p:cNvSpPr>
          <p:nvPr>
            <p:ph idx="1"/>
          </p:nvPr>
        </p:nvSpPr>
        <p:spPr/>
        <p:txBody>
          <a:bodyPr>
            <a:normAutofit fontScale="92500" lnSpcReduction="10000"/>
          </a:bodyPr>
          <a:lstStyle/>
          <a:p>
            <a:r>
              <a:rPr lang="en-US" dirty="0"/>
              <a:t>Notice in open meeting of the general nature of business to be discussed, the reason for closed session, and the specific exception authorizing it</a:t>
            </a:r>
          </a:p>
          <a:p>
            <a:r>
              <a:rPr lang="en-US" dirty="0"/>
              <a:t>Motion (made and carried in open session)</a:t>
            </a:r>
          </a:p>
          <a:p>
            <a:r>
              <a:rPr lang="en-US" dirty="0"/>
              <a:t>No Final Action can be taken in closed session</a:t>
            </a:r>
          </a:p>
          <a:p>
            <a:r>
              <a:rPr lang="en-US" dirty="0"/>
              <a:t>Matters Discussed (only those publicly announced in open session)</a:t>
            </a:r>
          </a:p>
          <a:p>
            <a:r>
              <a:rPr lang="en-US" dirty="0"/>
              <a:t>Example: Move to go into closed session pursuant to KRS 61.810(1)(f) to discuss the appointment of a new animal control officer and to protect the reputational interests of the applicants not selected.</a:t>
            </a:r>
          </a:p>
          <a:p>
            <a:r>
              <a:rPr lang="en-US" dirty="0"/>
              <a:t>Example: Move to go into closed session pursuant to KRS 61.810(1)(c) to discuss pending litigation against XYZ Construction for breach of contract and to protect the agency’s litigation strategy.</a:t>
            </a:r>
          </a:p>
          <a:p>
            <a:endParaRPr lang="en-US" dirty="0"/>
          </a:p>
        </p:txBody>
      </p:sp>
    </p:spTree>
    <p:extLst>
      <p:ext uri="{BB962C8B-B14F-4D97-AF65-F5344CB8AC3E}">
        <p14:creationId xmlns:p14="http://schemas.microsoft.com/office/powerpoint/2010/main" val="83156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47D8F1-F08C-6961-E3E2-90F40BB7CC06}"/>
              </a:ext>
            </a:extLst>
          </p:cNvPr>
          <p:cNvSpPr>
            <a:spLocks noGrp="1"/>
          </p:cNvSpPr>
          <p:nvPr>
            <p:ph type="title"/>
          </p:nvPr>
        </p:nvSpPr>
        <p:spPr/>
        <p:txBody>
          <a:bodyPr/>
          <a:lstStyle/>
          <a:p>
            <a:pPr algn="ctr"/>
            <a:r>
              <a:rPr lang="en-US" dirty="0"/>
              <a:t>Rights and duties under the open meetings law</a:t>
            </a:r>
          </a:p>
        </p:txBody>
      </p:sp>
      <p:sp>
        <p:nvSpPr>
          <p:cNvPr id="5" name="Text Placeholder 4">
            <a:extLst>
              <a:ext uri="{FF2B5EF4-FFF2-40B4-BE49-F238E27FC236}">
                <a16:creationId xmlns:a16="http://schemas.microsoft.com/office/drawing/2014/main" id="{146BB36B-BD1B-F78F-63FE-3E9A24AE289C}"/>
              </a:ext>
            </a:extLst>
          </p:cNvPr>
          <p:cNvSpPr>
            <a:spLocks noGrp="1"/>
          </p:cNvSpPr>
          <p:nvPr>
            <p:ph type="body" idx="1"/>
          </p:nvPr>
        </p:nvSpPr>
        <p:spPr/>
        <p:txBody>
          <a:bodyPr/>
          <a:lstStyle/>
          <a:p>
            <a:r>
              <a:rPr lang="en-US" dirty="0"/>
              <a:t>Public agencies are required to:</a:t>
            </a:r>
          </a:p>
        </p:txBody>
      </p:sp>
      <p:sp>
        <p:nvSpPr>
          <p:cNvPr id="6" name="Content Placeholder 5">
            <a:extLst>
              <a:ext uri="{FF2B5EF4-FFF2-40B4-BE49-F238E27FC236}">
                <a16:creationId xmlns:a16="http://schemas.microsoft.com/office/drawing/2014/main" id="{38195A6C-BB16-0D34-93DC-4EC5C414483D}"/>
              </a:ext>
            </a:extLst>
          </p:cNvPr>
          <p:cNvSpPr>
            <a:spLocks noGrp="1"/>
          </p:cNvSpPr>
          <p:nvPr>
            <p:ph sz="half" idx="2"/>
          </p:nvPr>
        </p:nvSpPr>
        <p:spPr>
          <a:xfrm>
            <a:off x="1522413" y="2476500"/>
            <a:ext cx="4416552" cy="3429001"/>
          </a:xfrm>
        </p:spPr>
        <p:txBody>
          <a:bodyPr>
            <a:noAutofit/>
          </a:bodyPr>
          <a:lstStyle/>
          <a:p>
            <a:r>
              <a:rPr lang="en-US" sz="1500" dirty="0"/>
              <a:t>Impose no conditions on attendance other than those necessary for the maintenance of order;</a:t>
            </a:r>
          </a:p>
          <a:p>
            <a:r>
              <a:rPr lang="en-US" sz="1500" dirty="0"/>
              <a:t>Adopt a schedule of regular meetings and give proper notice of special meetings;</a:t>
            </a:r>
          </a:p>
          <a:p>
            <a:r>
              <a:rPr lang="en-US" sz="1500" dirty="0"/>
              <a:t>Observe the requirements for going into closed session;</a:t>
            </a:r>
          </a:p>
          <a:p>
            <a:r>
              <a:rPr lang="en-US" sz="1500" dirty="0"/>
              <a:t>Meet at times and places convenient to the public;</a:t>
            </a:r>
          </a:p>
          <a:p>
            <a:r>
              <a:rPr lang="en-US" sz="1500" dirty="0"/>
              <a:t>Provide meeting room conditions that insofar as is feasible allow effective public observation, including adequate space, seating, and acoustics</a:t>
            </a:r>
          </a:p>
          <a:p>
            <a:r>
              <a:rPr lang="en-US" sz="1500" dirty="0"/>
              <a:t>Keep minutes containing an accurate record of votes and actions taken and make them available no later than immediately after the next meeting</a:t>
            </a:r>
          </a:p>
        </p:txBody>
      </p:sp>
      <p:sp>
        <p:nvSpPr>
          <p:cNvPr id="7" name="Text Placeholder 6">
            <a:extLst>
              <a:ext uri="{FF2B5EF4-FFF2-40B4-BE49-F238E27FC236}">
                <a16:creationId xmlns:a16="http://schemas.microsoft.com/office/drawing/2014/main" id="{E915B403-AB6A-86BC-D1E8-B22F93C7B06A}"/>
              </a:ext>
            </a:extLst>
          </p:cNvPr>
          <p:cNvSpPr>
            <a:spLocks noGrp="1"/>
          </p:cNvSpPr>
          <p:nvPr>
            <p:ph type="body" sz="quarter" idx="3"/>
          </p:nvPr>
        </p:nvSpPr>
        <p:spPr/>
        <p:txBody>
          <a:bodyPr/>
          <a:lstStyle/>
          <a:p>
            <a:r>
              <a:rPr lang="en-US" dirty="0"/>
              <a:t>The public is entitled to:</a:t>
            </a:r>
          </a:p>
        </p:txBody>
      </p:sp>
      <p:sp>
        <p:nvSpPr>
          <p:cNvPr id="8" name="Content Placeholder 7">
            <a:extLst>
              <a:ext uri="{FF2B5EF4-FFF2-40B4-BE49-F238E27FC236}">
                <a16:creationId xmlns:a16="http://schemas.microsoft.com/office/drawing/2014/main" id="{9ED685A8-9182-7A86-3DC4-5FD7B6DDAD15}"/>
              </a:ext>
            </a:extLst>
          </p:cNvPr>
          <p:cNvSpPr>
            <a:spLocks noGrp="1"/>
          </p:cNvSpPr>
          <p:nvPr>
            <p:ph sz="quarter" idx="4"/>
          </p:nvPr>
        </p:nvSpPr>
        <p:spPr/>
        <p:txBody>
          <a:bodyPr>
            <a:normAutofit fontScale="62500" lnSpcReduction="20000"/>
          </a:bodyPr>
          <a:lstStyle/>
          <a:p>
            <a:r>
              <a:rPr lang="en-US" dirty="0"/>
              <a:t>Attend and observe all public meetings without identifying themselves;</a:t>
            </a:r>
          </a:p>
          <a:p>
            <a:r>
              <a:rPr lang="en-US" dirty="0"/>
              <a:t>Obtain a copy of the regular meeting schedule and receive adequate notice of special meetings;</a:t>
            </a:r>
          </a:p>
          <a:p>
            <a:r>
              <a:rPr lang="en-US" dirty="0"/>
              <a:t>Notice in open session of the general nature of the business to be discussed in closed session, the reason for the closed session, and the exception authorizing closed session;</a:t>
            </a:r>
          </a:p>
          <a:p>
            <a:r>
              <a:rPr lang="en-US" dirty="0"/>
              <a:t>Adequate space, seating, and acoustics;</a:t>
            </a:r>
          </a:p>
          <a:p>
            <a:r>
              <a:rPr lang="en-US" dirty="0"/>
              <a:t>Obtain a copy of the minutes of the last agency meeting that satisfy the requirements of the Act, as well as any recording of the meeting.</a:t>
            </a:r>
          </a:p>
          <a:p>
            <a:endParaRPr lang="en-US" dirty="0"/>
          </a:p>
        </p:txBody>
      </p:sp>
    </p:spTree>
    <p:extLst>
      <p:ext uri="{BB962C8B-B14F-4D97-AF65-F5344CB8AC3E}">
        <p14:creationId xmlns:p14="http://schemas.microsoft.com/office/powerpoint/2010/main" val="87395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B43D4-FA4E-ECBE-07F0-3045A12DBD3E}"/>
              </a:ext>
            </a:extLst>
          </p:cNvPr>
          <p:cNvSpPr>
            <a:spLocks noGrp="1"/>
          </p:cNvSpPr>
          <p:nvPr>
            <p:ph type="title"/>
          </p:nvPr>
        </p:nvSpPr>
        <p:spPr/>
        <p:txBody>
          <a:bodyPr/>
          <a:lstStyle/>
          <a:p>
            <a:pPr algn="ctr"/>
            <a:r>
              <a:rPr lang="en-US" dirty="0"/>
              <a:t>“Video-teleconference”</a:t>
            </a:r>
            <a:br>
              <a:rPr lang="en-US" dirty="0"/>
            </a:br>
            <a:r>
              <a:rPr lang="en-US" dirty="0"/>
              <a:t>KRS 61.826</a:t>
            </a:r>
          </a:p>
        </p:txBody>
      </p:sp>
      <p:sp>
        <p:nvSpPr>
          <p:cNvPr id="7" name="Content Placeholder 6">
            <a:extLst>
              <a:ext uri="{FF2B5EF4-FFF2-40B4-BE49-F238E27FC236}">
                <a16:creationId xmlns:a16="http://schemas.microsoft.com/office/drawing/2014/main" id="{280E0012-E217-D63F-0135-D91B8F267A19}"/>
              </a:ext>
            </a:extLst>
          </p:cNvPr>
          <p:cNvSpPr>
            <a:spLocks noGrp="1"/>
          </p:cNvSpPr>
          <p:nvPr>
            <p:ph idx="1"/>
          </p:nvPr>
        </p:nvSpPr>
        <p:spPr/>
        <p:txBody>
          <a:bodyPr/>
          <a:lstStyle/>
          <a:p>
            <a:pPr marL="0" indent="0">
              <a:buNone/>
            </a:pPr>
            <a:endParaRPr lang="en-US" sz="2800" dirty="0"/>
          </a:p>
          <a:p>
            <a:pPr marL="0" indent="0">
              <a:buNone/>
            </a:pPr>
            <a:r>
              <a:rPr lang="en-US" sz="2800" dirty="0"/>
              <a:t>Defined at KRS 61.805(5) as:</a:t>
            </a:r>
          </a:p>
          <a:p>
            <a:pPr marL="0" indent="0" algn="ctr">
              <a:buNone/>
            </a:pPr>
            <a:r>
              <a:rPr lang="en-US" sz="2800" dirty="0"/>
              <a:t>“One meeting, occurring in two or more locations, where individuals can see and hear each other by means of video and audio equipment.”</a:t>
            </a:r>
          </a:p>
          <a:p>
            <a:pPr marL="0" indent="0" algn="ctr">
              <a:buNone/>
            </a:pPr>
            <a:endParaRPr lang="en-US" dirty="0"/>
          </a:p>
        </p:txBody>
      </p:sp>
    </p:spTree>
    <p:extLst>
      <p:ext uri="{BB962C8B-B14F-4D97-AF65-F5344CB8AC3E}">
        <p14:creationId xmlns:p14="http://schemas.microsoft.com/office/powerpoint/2010/main" val="86710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5577-3C07-5414-6D83-EE525D0F6B72}"/>
              </a:ext>
            </a:extLst>
          </p:cNvPr>
          <p:cNvSpPr>
            <a:spLocks noGrp="1"/>
          </p:cNvSpPr>
          <p:nvPr>
            <p:ph type="title"/>
          </p:nvPr>
        </p:nvSpPr>
        <p:spPr/>
        <p:txBody>
          <a:bodyPr>
            <a:noAutofit/>
          </a:bodyPr>
          <a:lstStyle/>
          <a:p>
            <a:pPr algn="ctr"/>
            <a:r>
              <a:rPr lang="en-US" sz="3200" dirty="0"/>
              <a:t>Under the 2022 amendments, three types of meetings are now legally recognized in the open meetings law</a:t>
            </a:r>
          </a:p>
        </p:txBody>
      </p:sp>
      <p:sp>
        <p:nvSpPr>
          <p:cNvPr id="7" name="Content Placeholder 6">
            <a:extLst>
              <a:ext uri="{FF2B5EF4-FFF2-40B4-BE49-F238E27FC236}">
                <a16:creationId xmlns:a16="http://schemas.microsoft.com/office/drawing/2014/main" id="{1F0D5ECF-DA1A-D883-E4D1-0D051927FA56}"/>
              </a:ext>
            </a:extLst>
          </p:cNvPr>
          <p:cNvSpPr>
            <a:spLocks noGrp="1"/>
          </p:cNvSpPr>
          <p:nvPr>
            <p:ph idx="1"/>
          </p:nvPr>
        </p:nvSpPr>
        <p:spPr/>
        <p:txBody>
          <a:bodyPr>
            <a:noAutofit/>
          </a:bodyPr>
          <a:lstStyle/>
          <a:p>
            <a:r>
              <a:rPr lang="en-US" sz="2000" dirty="0"/>
              <a:t>All agency members participate in a public meeting </a:t>
            </a:r>
            <a:r>
              <a:rPr lang="en-US" sz="2000" i="1" dirty="0"/>
              <a:t>in person </a:t>
            </a:r>
            <a:r>
              <a:rPr lang="en-US" sz="2000" dirty="0"/>
              <a:t>at a designated physical location and the public attends at that location (an “in-person meeting”)</a:t>
            </a:r>
          </a:p>
          <a:p>
            <a:endParaRPr lang="en-US" sz="2000" dirty="0"/>
          </a:p>
          <a:p>
            <a:r>
              <a:rPr lang="en-US" sz="2000" dirty="0"/>
              <a:t>All agency members participate in a public meeting by </a:t>
            </a:r>
            <a:r>
              <a:rPr lang="en-US" sz="2000" i="1" dirty="0"/>
              <a:t>video-teleconference</a:t>
            </a:r>
            <a:r>
              <a:rPr lang="en-US" sz="2000" dirty="0"/>
              <a:t>, rather than in person; no physical location is designated and the public attends by means of a link (a “video-teleconferenced meeting”)</a:t>
            </a:r>
          </a:p>
          <a:p>
            <a:endParaRPr lang="en-US" sz="2000" dirty="0"/>
          </a:p>
          <a:p>
            <a:r>
              <a:rPr lang="en-US" sz="2000" dirty="0"/>
              <a:t>Some members participate in a public meeting in person and others participate by video-teleconference; if two or more members participate from the same physical location, the agency must identify the physical location where the public can attend and all members (those participating in person and by video-teleconference) can be seen and heard </a:t>
            </a:r>
          </a:p>
        </p:txBody>
      </p:sp>
    </p:spTree>
    <p:extLst>
      <p:ext uri="{BB962C8B-B14F-4D97-AF65-F5344CB8AC3E}">
        <p14:creationId xmlns:p14="http://schemas.microsoft.com/office/powerpoint/2010/main" val="247242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10589" y="-76200"/>
            <a:ext cx="9144000" cy="1144556"/>
          </a:xfrm>
        </p:spPr>
        <p:txBody>
          <a:bodyPr>
            <a:normAutofit/>
          </a:bodyPr>
          <a:lstStyle/>
          <a:p>
            <a:pPr algn="ctr"/>
            <a:r>
              <a:rPr lang="en-US" sz="3200" dirty="0"/>
              <a:t>Kentucky Open Records Act</a:t>
            </a:r>
            <a:br>
              <a:rPr lang="en-US" sz="3200" dirty="0"/>
            </a:br>
            <a:r>
              <a:rPr lang="en-US" sz="3200" dirty="0"/>
              <a:t>KRS 61.870-61.884</a:t>
            </a:r>
          </a:p>
        </p:txBody>
      </p:sp>
      <p:sp>
        <p:nvSpPr>
          <p:cNvPr id="14" name="Content Placeholder 13"/>
          <p:cNvSpPr>
            <a:spLocks noGrp="1"/>
          </p:cNvSpPr>
          <p:nvPr>
            <p:ph idx="1"/>
          </p:nvPr>
        </p:nvSpPr>
        <p:spPr>
          <a:xfrm>
            <a:off x="1522413" y="1828800"/>
            <a:ext cx="9144000" cy="4267200"/>
          </a:xfrm>
        </p:spPr>
        <p:txBody>
          <a:bodyPr>
            <a:normAutofit fontScale="25000" lnSpcReduction="20000"/>
          </a:bodyPr>
          <a:lstStyle/>
          <a:p>
            <a:r>
              <a:rPr lang="en-US" sz="9600" dirty="0"/>
              <a:t>Statement of Legislative Policy: The General Assembly finds and declares that the basic policy of KRS 61.870 to 61.884 is that free and open examination of public records is in the public interest and the exceptions provided for by KRS 61.878 or otherwise provided by law shall be strictly construed, even though such examination may cause inconvenience or embarrassment to public officials or others.</a:t>
            </a:r>
          </a:p>
          <a:p>
            <a:r>
              <a:rPr lang="en-US" sz="9600" dirty="0"/>
              <a:t>Judicial Interpretation: “The public's ‘right to know’ under the Open Records Act is premised upon the public's right to expect its agencies properly to execute their statutory functions. In general, inspection of records may reveal whether public servants are indeed serving the public, and the policy of disclosure provides impetus for an agency steadfastly to pursue the public good.”</a:t>
            </a:r>
          </a:p>
          <a:p>
            <a:r>
              <a:rPr lang="en-US" sz="9600" dirty="0"/>
              <a:t>“The Open Records Act is neither an ideal nor a suggestion.  It is the law.  Public entities must permit inspection of public records as required or risk meaningful punishment for noncompliance.  Rigid adherence to this stark principle is the lifeblood of a law which rightly favors disclosure, fosters transparency, and secures the public trust.”</a:t>
            </a:r>
          </a:p>
          <a:p>
            <a:endParaRPr lang="en-US" dirty="0"/>
          </a:p>
        </p:txBody>
      </p:sp>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12757-893F-FB35-93CA-3606B3652F56}"/>
              </a:ext>
            </a:extLst>
          </p:cNvPr>
          <p:cNvSpPr>
            <a:spLocks noGrp="1"/>
          </p:cNvSpPr>
          <p:nvPr>
            <p:ph type="title"/>
          </p:nvPr>
        </p:nvSpPr>
        <p:spPr/>
        <p:txBody>
          <a:bodyPr/>
          <a:lstStyle/>
          <a:p>
            <a:pPr algn="ctr"/>
            <a:r>
              <a:rPr lang="en-US" dirty="0"/>
              <a:t>“Hybrid” meetings are an option but are not required</a:t>
            </a:r>
          </a:p>
        </p:txBody>
      </p:sp>
      <p:sp>
        <p:nvSpPr>
          <p:cNvPr id="3" name="Content Placeholder 2">
            <a:extLst>
              <a:ext uri="{FF2B5EF4-FFF2-40B4-BE49-F238E27FC236}">
                <a16:creationId xmlns:a16="http://schemas.microsoft.com/office/drawing/2014/main" id="{73AD9952-91CC-D846-BFA2-B2B257CB7839}"/>
              </a:ext>
            </a:extLst>
          </p:cNvPr>
          <p:cNvSpPr>
            <a:spLocks noGrp="1"/>
          </p:cNvSpPr>
          <p:nvPr>
            <p:ph idx="1"/>
          </p:nvPr>
        </p:nvSpPr>
        <p:spPr/>
        <p:txBody>
          <a:bodyPr>
            <a:normAutofit fontScale="92500"/>
          </a:bodyPr>
          <a:lstStyle/>
          <a:p>
            <a:endParaRPr lang="en-US" dirty="0"/>
          </a:p>
          <a:p>
            <a:pPr marL="0" indent="0" algn="ctr">
              <a:buNone/>
            </a:pPr>
            <a:r>
              <a:rPr lang="en-US" sz="3200" dirty="0"/>
              <a:t>A “hybrid” meeting is an in-person meeting that is conducted at a physical location accessible to the public and live-streamed on YouTube or “video-teleconferenced” on a platform like Zoom or Webex to expand opportunities for public participation.</a:t>
            </a:r>
          </a:p>
          <a:p>
            <a:pPr marL="0" indent="0" algn="ctr">
              <a:buNone/>
            </a:pPr>
            <a:r>
              <a:rPr lang="en-US" sz="3200" dirty="0" err="1"/>
              <a:t>Accomodates</a:t>
            </a:r>
            <a:r>
              <a:rPr lang="en-US" sz="3200" dirty="0"/>
              <a:t> the needs of those whose work schedules conflict, those who are elderly or suffer from a physical impairment, those who have child care issues, etc.</a:t>
            </a:r>
          </a:p>
        </p:txBody>
      </p:sp>
    </p:spTree>
    <p:extLst>
      <p:ext uri="{BB962C8B-B14F-4D97-AF65-F5344CB8AC3E}">
        <p14:creationId xmlns:p14="http://schemas.microsoft.com/office/powerpoint/2010/main" val="402430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236F-4A0B-0B9C-B5CC-97D2307F9D73}"/>
              </a:ext>
            </a:extLst>
          </p:cNvPr>
          <p:cNvSpPr>
            <a:spLocks noGrp="1"/>
          </p:cNvSpPr>
          <p:nvPr>
            <p:ph type="title"/>
          </p:nvPr>
        </p:nvSpPr>
        <p:spPr/>
        <p:txBody>
          <a:bodyPr/>
          <a:lstStyle/>
          <a:p>
            <a:pPr algn="ctr"/>
            <a:r>
              <a:rPr lang="en-US" dirty="0"/>
              <a:t>Meeting notice: additional requirements for video-teleconferenced meetings</a:t>
            </a:r>
          </a:p>
        </p:txBody>
      </p:sp>
      <p:sp>
        <p:nvSpPr>
          <p:cNvPr id="3" name="Content Placeholder 2">
            <a:extLst>
              <a:ext uri="{FF2B5EF4-FFF2-40B4-BE49-F238E27FC236}">
                <a16:creationId xmlns:a16="http://schemas.microsoft.com/office/drawing/2014/main" id="{2C481D8D-5DCB-FA75-3FB9-C3B8D5100B2E}"/>
              </a:ext>
            </a:extLst>
          </p:cNvPr>
          <p:cNvSpPr>
            <a:spLocks noGrp="1"/>
          </p:cNvSpPr>
          <p:nvPr>
            <p:ph idx="1"/>
          </p:nvPr>
        </p:nvSpPr>
        <p:spPr/>
        <p:txBody>
          <a:bodyPr/>
          <a:lstStyle/>
          <a:p>
            <a:r>
              <a:rPr lang="en-US" dirty="0"/>
              <a:t>In-person meeting notice is unchanged for both regular and special meetings</a:t>
            </a:r>
          </a:p>
          <a:p>
            <a:r>
              <a:rPr lang="en-US" dirty="0"/>
              <a:t>Notice of a video-teleconferenced regular meeting must state that the regular meeting is a video-teleconferenced meeting in the regular meeting schedule (as required by KRS 61.820) and include specific information about how the public can view the meeting electronically</a:t>
            </a:r>
          </a:p>
          <a:p>
            <a:r>
              <a:rPr lang="en-US" dirty="0"/>
              <a:t>Notice of a video-teleconferenced special meeting must state that the video-teleconferenced meeting is a special meeting in the special meeting notice (as required by KRS 61.823) and include specific information about how the public can view the meeting electronically</a:t>
            </a:r>
          </a:p>
          <a:p>
            <a:endParaRPr lang="en-US" dirty="0"/>
          </a:p>
        </p:txBody>
      </p:sp>
    </p:spTree>
    <p:extLst>
      <p:ext uri="{BB962C8B-B14F-4D97-AF65-F5344CB8AC3E}">
        <p14:creationId xmlns:p14="http://schemas.microsoft.com/office/powerpoint/2010/main" val="157465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F20ED-335B-905C-1D69-177AE2F2B0F8}"/>
              </a:ext>
            </a:extLst>
          </p:cNvPr>
          <p:cNvSpPr>
            <a:spLocks noGrp="1"/>
          </p:cNvSpPr>
          <p:nvPr>
            <p:ph type="title"/>
          </p:nvPr>
        </p:nvSpPr>
        <p:spPr/>
        <p:txBody>
          <a:bodyPr>
            <a:normAutofit fontScale="90000"/>
          </a:bodyPr>
          <a:lstStyle/>
          <a:p>
            <a:pPr algn="ctr"/>
            <a:r>
              <a:rPr lang="en-US" dirty="0"/>
              <a:t>Notice of video-teleconferenced meeting attended by two or more members at the same location</a:t>
            </a:r>
          </a:p>
        </p:txBody>
      </p:sp>
      <p:sp>
        <p:nvSpPr>
          <p:cNvPr id="3" name="Content Placeholder 2">
            <a:extLst>
              <a:ext uri="{FF2B5EF4-FFF2-40B4-BE49-F238E27FC236}">
                <a16:creationId xmlns:a16="http://schemas.microsoft.com/office/drawing/2014/main" id="{83A5C98C-4B1A-B3A2-963C-09F6EB958203}"/>
              </a:ext>
            </a:extLst>
          </p:cNvPr>
          <p:cNvSpPr>
            <a:spLocks noGrp="1"/>
          </p:cNvSpPr>
          <p:nvPr>
            <p:ph idx="1"/>
          </p:nvPr>
        </p:nvSpPr>
        <p:spPr/>
        <p:txBody>
          <a:bodyPr>
            <a:normAutofit/>
          </a:bodyPr>
          <a:lstStyle/>
          <a:p>
            <a:pPr marL="0" indent="0" algn="ctr">
              <a:buNone/>
            </a:pPr>
            <a:r>
              <a:rPr lang="en-US" sz="3200" dirty="0"/>
              <a:t>Notice of the meeting, whether regular or special, must identify the physical location of the video-teleconference where all members of the public agency can be seen and heard, and the public may attend in person. The physical location of the meeting must provide adequate space, seating, and acoustics, and allow effective public observation (as required by KRS 61.840). </a:t>
            </a:r>
          </a:p>
        </p:txBody>
      </p:sp>
    </p:spTree>
    <p:extLst>
      <p:ext uri="{BB962C8B-B14F-4D97-AF65-F5344CB8AC3E}">
        <p14:creationId xmlns:p14="http://schemas.microsoft.com/office/powerpoint/2010/main" val="110570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02A8-EE25-3538-011C-35B34B644DC5}"/>
              </a:ext>
            </a:extLst>
          </p:cNvPr>
          <p:cNvSpPr>
            <a:spLocks noGrp="1"/>
          </p:cNvSpPr>
          <p:nvPr>
            <p:ph type="title"/>
          </p:nvPr>
        </p:nvSpPr>
        <p:spPr/>
        <p:txBody>
          <a:bodyPr/>
          <a:lstStyle/>
          <a:p>
            <a:pPr algn="ctr"/>
            <a:r>
              <a:rPr lang="en-US" dirty="0"/>
              <a:t>Regular in-person meeting rescheduled as a video-teleconferenced meeting</a:t>
            </a:r>
          </a:p>
        </p:txBody>
      </p:sp>
      <p:sp>
        <p:nvSpPr>
          <p:cNvPr id="3" name="Content Placeholder 2">
            <a:extLst>
              <a:ext uri="{FF2B5EF4-FFF2-40B4-BE49-F238E27FC236}">
                <a16:creationId xmlns:a16="http://schemas.microsoft.com/office/drawing/2014/main" id="{8F9BB994-7827-D4E6-97D1-B940A0D8FA21}"/>
              </a:ext>
            </a:extLst>
          </p:cNvPr>
          <p:cNvSpPr>
            <a:spLocks noGrp="1"/>
          </p:cNvSpPr>
          <p:nvPr>
            <p:ph idx="1"/>
          </p:nvPr>
        </p:nvSpPr>
        <p:spPr/>
        <p:txBody>
          <a:bodyPr/>
          <a:lstStyle/>
          <a:p>
            <a:r>
              <a:rPr lang="en-US" dirty="0"/>
              <a:t>A regular meeting that is rescheduled as to date, time, or place, is generally treated as a special meeting, triggering numerous requirements and restrictions</a:t>
            </a:r>
          </a:p>
          <a:p>
            <a:r>
              <a:rPr lang="en-US" dirty="0"/>
              <a:t>A regular in-person meeting that is rescheduled as a video-teleconferenced meeting remains a regular meeting as long as the date and time remain the same. The public agency must nevertheless issue a special meeting notice as required by KRS 61.823 and include specific information about how the public can view the meeting electronically. </a:t>
            </a:r>
          </a:p>
          <a:p>
            <a:endParaRPr lang="en-US" dirty="0"/>
          </a:p>
        </p:txBody>
      </p:sp>
    </p:spTree>
    <p:extLst>
      <p:ext uri="{BB962C8B-B14F-4D97-AF65-F5344CB8AC3E}">
        <p14:creationId xmlns:p14="http://schemas.microsoft.com/office/powerpoint/2010/main" val="287874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7D503-3DF8-E38E-B146-9DEBF2CEB6C7}"/>
              </a:ext>
            </a:extLst>
          </p:cNvPr>
          <p:cNvSpPr>
            <a:spLocks noGrp="1"/>
          </p:cNvSpPr>
          <p:nvPr>
            <p:ph type="title"/>
          </p:nvPr>
        </p:nvSpPr>
        <p:spPr/>
        <p:txBody>
          <a:bodyPr/>
          <a:lstStyle/>
          <a:p>
            <a:pPr algn="ctr"/>
            <a:r>
              <a:rPr lang="en-US" dirty="0"/>
              <a:t>To protect the public’s right to attend public meetings, public agencies must ensure:</a:t>
            </a:r>
          </a:p>
        </p:txBody>
      </p:sp>
      <p:sp>
        <p:nvSpPr>
          <p:cNvPr id="3" name="Content Placeholder 2">
            <a:extLst>
              <a:ext uri="{FF2B5EF4-FFF2-40B4-BE49-F238E27FC236}">
                <a16:creationId xmlns:a16="http://schemas.microsoft.com/office/drawing/2014/main" id="{005DA997-3B6D-8D3A-657C-89BA06C8F61C}"/>
              </a:ext>
            </a:extLst>
          </p:cNvPr>
          <p:cNvSpPr>
            <a:spLocks noGrp="1"/>
          </p:cNvSpPr>
          <p:nvPr>
            <p:ph idx="1"/>
          </p:nvPr>
        </p:nvSpPr>
        <p:spPr/>
        <p:txBody>
          <a:bodyPr>
            <a:normAutofit lnSpcReduction="10000"/>
          </a:bodyPr>
          <a:lstStyle/>
          <a:p>
            <a:r>
              <a:rPr lang="en-US" dirty="0"/>
              <a:t>the same procedures for participation, distribution of materials, and “other matters” that are observed at in-person meetings are also observed at video-teleconferenced meetings</a:t>
            </a:r>
          </a:p>
          <a:p>
            <a:endParaRPr lang="en-US" dirty="0"/>
          </a:p>
          <a:p>
            <a:r>
              <a:rPr lang="en-US" dirty="0"/>
              <a:t>members of the public agency who participate in a video-teleconference remain visible on camera at all times that business is being conducted</a:t>
            </a:r>
          </a:p>
          <a:p>
            <a:endParaRPr lang="en-US" dirty="0"/>
          </a:p>
          <a:p>
            <a:r>
              <a:rPr lang="en-US" dirty="0"/>
              <a:t>the meeting is suspended if there is an interruption in the audio or video transmission and the meeting resumes only when the transmission is fully restored</a:t>
            </a:r>
          </a:p>
          <a:p>
            <a:endParaRPr lang="en-US" dirty="0"/>
          </a:p>
        </p:txBody>
      </p:sp>
    </p:spTree>
    <p:extLst>
      <p:ext uri="{BB962C8B-B14F-4D97-AF65-F5344CB8AC3E}">
        <p14:creationId xmlns:p14="http://schemas.microsoft.com/office/powerpoint/2010/main" val="43884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B27CB-1AAF-EF63-CDF1-11178AB05229}"/>
              </a:ext>
            </a:extLst>
          </p:cNvPr>
          <p:cNvSpPr>
            <a:spLocks noGrp="1"/>
          </p:cNvSpPr>
          <p:nvPr>
            <p:ph type="title"/>
          </p:nvPr>
        </p:nvSpPr>
        <p:spPr/>
        <p:txBody>
          <a:bodyPr/>
          <a:lstStyle/>
          <a:p>
            <a:pPr algn="ctr"/>
            <a:r>
              <a:rPr lang="en-US" dirty="0"/>
              <a:t>Enforcement</a:t>
            </a:r>
          </a:p>
        </p:txBody>
      </p:sp>
      <p:sp>
        <p:nvSpPr>
          <p:cNvPr id="4" name="Text Placeholder 3">
            <a:extLst>
              <a:ext uri="{FF2B5EF4-FFF2-40B4-BE49-F238E27FC236}">
                <a16:creationId xmlns:a16="http://schemas.microsoft.com/office/drawing/2014/main" id="{4DBD38AF-8791-3B48-C106-34A04F9780D1}"/>
              </a:ext>
            </a:extLst>
          </p:cNvPr>
          <p:cNvSpPr>
            <a:spLocks noGrp="1"/>
          </p:cNvSpPr>
          <p:nvPr>
            <p:ph type="body" idx="1"/>
          </p:nvPr>
        </p:nvSpPr>
        <p:spPr/>
        <p:txBody>
          <a:bodyPr/>
          <a:lstStyle/>
          <a:p>
            <a:r>
              <a:rPr lang="en-US" dirty="0"/>
              <a:t>A person who observes a violation may:</a:t>
            </a:r>
          </a:p>
        </p:txBody>
      </p:sp>
      <p:sp>
        <p:nvSpPr>
          <p:cNvPr id="5" name="Content Placeholder 4">
            <a:extLst>
              <a:ext uri="{FF2B5EF4-FFF2-40B4-BE49-F238E27FC236}">
                <a16:creationId xmlns:a16="http://schemas.microsoft.com/office/drawing/2014/main" id="{9FDE0ADF-430A-CBFD-4144-40E5A627AF0C}"/>
              </a:ext>
            </a:extLst>
          </p:cNvPr>
          <p:cNvSpPr>
            <a:spLocks noGrp="1"/>
          </p:cNvSpPr>
          <p:nvPr>
            <p:ph sz="half" idx="2"/>
          </p:nvPr>
        </p:nvSpPr>
        <p:spPr/>
        <p:txBody>
          <a:bodyPr>
            <a:normAutofit lnSpcReduction="10000"/>
          </a:bodyPr>
          <a:lstStyle/>
          <a:p>
            <a:r>
              <a:rPr lang="en-US" dirty="0"/>
              <a:t>Submit a written complaint to the agency’s presiding officer identifying the violation and proposing a remedy;</a:t>
            </a:r>
          </a:p>
          <a:p>
            <a:r>
              <a:rPr lang="en-US" dirty="0"/>
              <a:t>Appeal to the Kentucky Attorney General, or directly to the circuit court, </a:t>
            </a:r>
            <a:r>
              <a:rPr lang="en-US" i="1" dirty="0"/>
              <a:t>within sixty days</a:t>
            </a:r>
            <a:r>
              <a:rPr lang="en-US" dirty="0"/>
              <a:t> if the agency denies that a violation occurred or fails to respond to the complaint. </a:t>
            </a:r>
          </a:p>
        </p:txBody>
      </p:sp>
      <p:sp>
        <p:nvSpPr>
          <p:cNvPr id="6" name="Text Placeholder 5">
            <a:extLst>
              <a:ext uri="{FF2B5EF4-FFF2-40B4-BE49-F238E27FC236}">
                <a16:creationId xmlns:a16="http://schemas.microsoft.com/office/drawing/2014/main" id="{5BA38D5B-8012-FC1D-B1B1-3CD4752B29B6}"/>
              </a:ext>
            </a:extLst>
          </p:cNvPr>
          <p:cNvSpPr>
            <a:spLocks noGrp="1"/>
          </p:cNvSpPr>
          <p:nvPr>
            <p:ph type="body" sz="quarter" idx="3"/>
          </p:nvPr>
        </p:nvSpPr>
        <p:spPr/>
        <p:txBody>
          <a:bodyPr/>
          <a:lstStyle/>
          <a:p>
            <a:r>
              <a:rPr lang="en-US" dirty="0"/>
              <a:t>A public agency that receives a complaint must:</a:t>
            </a:r>
          </a:p>
        </p:txBody>
      </p:sp>
      <p:sp>
        <p:nvSpPr>
          <p:cNvPr id="7" name="Content Placeholder 6">
            <a:extLst>
              <a:ext uri="{FF2B5EF4-FFF2-40B4-BE49-F238E27FC236}">
                <a16:creationId xmlns:a16="http://schemas.microsoft.com/office/drawing/2014/main" id="{52708A8A-14BB-671B-AB77-B4899678EAC7}"/>
              </a:ext>
            </a:extLst>
          </p:cNvPr>
          <p:cNvSpPr>
            <a:spLocks noGrp="1"/>
          </p:cNvSpPr>
          <p:nvPr>
            <p:ph sz="quarter" idx="4"/>
          </p:nvPr>
        </p:nvSpPr>
        <p:spPr/>
        <p:txBody>
          <a:bodyPr>
            <a:normAutofit lnSpcReduction="10000"/>
          </a:bodyPr>
          <a:lstStyle/>
          <a:p>
            <a:r>
              <a:rPr lang="en-US" dirty="0"/>
              <a:t>Respond in writing and within 3 business days;</a:t>
            </a:r>
          </a:p>
          <a:p>
            <a:r>
              <a:rPr lang="en-US" dirty="0"/>
              <a:t>Acknowledge the violation or, if it maintains that no violation occurred, cite the statute(s) supporting its denial and briefly explain the application of the statute(s) and how they justify the agency’s conduct.</a:t>
            </a:r>
          </a:p>
          <a:p>
            <a:endParaRPr lang="en-US" dirty="0"/>
          </a:p>
        </p:txBody>
      </p:sp>
    </p:spTree>
    <p:extLst>
      <p:ext uri="{BB962C8B-B14F-4D97-AF65-F5344CB8AC3E}">
        <p14:creationId xmlns:p14="http://schemas.microsoft.com/office/powerpoint/2010/main" val="130169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67605-D353-6BB0-6401-9EAD53B70AAD}"/>
              </a:ext>
            </a:extLst>
          </p:cNvPr>
          <p:cNvSpPr>
            <a:spLocks noGrp="1"/>
          </p:cNvSpPr>
          <p:nvPr>
            <p:ph type="title"/>
          </p:nvPr>
        </p:nvSpPr>
        <p:spPr/>
        <p:txBody>
          <a:bodyPr/>
          <a:lstStyle/>
          <a:p>
            <a:pPr algn="ctr"/>
            <a:r>
              <a:rPr lang="en-US" dirty="0"/>
              <a:t>Administrative and Judicial Review and Consequences</a:t>
            </a:r>
          </a:p>
        </p:txBody>
      </p:sp>
      <p:sp>
        <p:nvSpPr>
          <p:cNvPr id="3" name="Text Placeholder 2">
            <a:extLst>
              <a:ext uri="{FF2B5EF4-FFF2-40B4-BE49-F238E27FC236}">
                <a16:creationId xmlns:a16="http://schemas.microsoft.com/office/drawing/2014/main" id="{12B92604-E884-70EA-4A38-A265BA00E5BF}"/>
              </a:ext>
            </a:extLst>
          </p:cNvPr>
          <p:cNvSpPr>
            <a:spLocks noGrp="1"/>
          </p:cNvSpPr>
          <p:nvPr>
            <p:ph type="body" idx="1"/>
          </p:nvPr>
        </p:nvSpPr>
        <p:spPr/>
        <p:txBody>
          <a:bodyPr/>
          <a:lstStyle/>
          <a:p>
            <a:r>
              <a:rPr lang="en-US" dirty="0"/>
              <a:t>Role of the Attorney General</a:t>
            </a:r>
          </a:p>
        </p:txBody>
      </p:sp>
      <p:sp>
        <p:nvSpPr>
          <p:cNvPr id="4" name="Content Placeholder 3">
            <a:extLst>
              <a:ext uri="{FF2B5EF4-FFF2-40B4-BE49-F238E27FC236}">
                <a16:creationId xmlns:a16="http://schemas.microsoft.com/office/drawing/2014/main" id="{CD1C07F8-80BF-DEFA-930E-C7A1DCF01662}"/>
              </a:ext>
            </a:extLst>
          </p:cNvPr>
          <p:cNvSpPr>
            <a:spLocks noGrp="1"/>
          </p:cNvSpPr>
          <p:nvPr>
            <p:ph sz="half" idx="2"/>
          </p:nvPr>
        </p:nvSpPr>
        <p:spPr/>
        <p:txBody>
          <a:bodyPr>
            <a:normAutofit fontScale="77500" lnSpcReduction="20000"/>
          </a:bodyPr>
          <a:lstStyle/>
          <a:p>
            <a:r>
              <a:rPr lang="en-US" dirty="0"/>
              <a:t>Issue an open meetings decision (OMD) within ten business days stating whether the agency violated the Open Meetings Act;</a:t>
            </a:r>
          </a:p>
          <a:p>
            <a:r>
              <a:rPr lang="en-US" dirty="0"/>
              <a:t>The Attorney General cannot compel agency to implement proposed remedy, impose monetary penalties, or void action taken at illegal meeting.</a:t>
            </a:r>
          </a:p>
          <a:p>
            <a:r>
              <a:rPr lang="en-US" dirty="0"/>
              <a:t>The Attorney General’s open meetings decision (OMD) “shall have the force and effect of law” (KRS 61.846(4)(b)), and is legally binding on the parties,  if not appealed to circuit court within 30 days.</a:t>
            </a:r>
          </a:p>
          <a:p>
            <a:endParaRPr lang="en-US" dirty="0"/>
          </a:p>
        </p:txBody>
      </p:sp>
      <p:sp>
        <p:nvSpPr>
          <p:cNvPr id="5" name="Text Placeholder 4">
            <a:extLst>
              <a:ext uri="{FF2B5EF4-FFF2-40B4-BE49-F238E27FC236}">
                <a16:creationId xmlns:a16="http://schemas.microsoft.com/office/drawing/2014/main" id="{CFFF805F-95AD-3EF4-B0F4-CDA32B0E79CB}"/>
              </a:ext>
            </a:extLst>
          </p:cNvPr>
          <p:cNvSpPr>
            <a:spLocks noGrp="1"/>
          </p:cNvSpPr>
          <p:nvPr>
            <p:ph type="body" sz="quarter" idx="3"/>
          </p:nvPr>
        </p:nvSpPr>
        <p:spPr/>
        <p:txBody>
          <a:bodyPr/>
          <a:lstStyle/>
          <a:p>
            <a:r>
              <a:rPr lang="en-US" dirty="0"/>
              <a:t>Role of the courts</a:t>
            </a:r>
          </a:p>
        </p:txBody>
      </p:sp>
      <p:sp>
        <p:nvSpPr>
          <p:cNvPr id="6" name="Content Placeholder 5">
            <a:extLst>
              <a:ext uri="{FF2B5EF4-FFF2-40B4-BE49-F238E27FC236}">
                <a16:creationId xmlns:a16="http://schemas.microsoft.com/office/drawing/2014/main" id="{61299560-8D0C-1187-AC64-858645827E91}"/>
              </a:ext>
            </a:extLst>
          </p:cNvPr>
          <p:cNvSpPr>
            <a:spLocks noGrp="1"/>
          </p:cNvSpPr>
          <p:nvPr>
            <p:ph sz="quarter" idx="4"/>
          </p:nvPr>
        </p:nvSpPr>
        <p:spPr/>
        <p:txBody>
          <a:bodyPr>
            <a:normAutofit fontScale="77500" lnSpcReduction="20000"/>
          </a:bodyPr>
          <a:lstStyle/>
          <a:p>
            <a:r>
              <a:rPr lang="en-US" dirty="0"/>
              <a:t>Review an Attorney General’s OMD, or take “original jurisdiction” of an open meetings dispute when complainant bypasses the AG, within 60 days of receipt of the agency’s denial; </a:t>
            </a:r>
          </a:p>
          <a:p>
            <a:r>
              <a:rPr lang="en-US" dirty="0"/>
              <a:t>Award costs, including attorneys’ fees, incurred in the legal action, and penalties of up to $100 for each violation, to a party who prevails against an agency;</a:t>
            </a:r>
          </a:p>
          <a:p>
            <a:r>
              <a:rPr lang="en-US" dirty="0"/>
              <a:t>Void any action of an agency upon a finding of less than substantial compliance with provisions of the Open Meetings Act.</a:t>
            </a:r>
          </a:p>
          <a:p>
            <a:endParaRPr lang="en-US" dirty="0"/>
          </a:p>
        </p:txBody>
      </p:sp>
    </p:spTree>
    <p:extLst>
      <p:ext uri="{BB962C8B-B14F-4D97-AF65-F5344CB8AC3E}">
        <p14:creationId xmlns:p14="http://schemas.microsoft.com/office/powerpoint/2010/main" val="324576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A599-8F5A-2250-D61F-F85DCBB6C983}"/>
              </a:ext>
            </a:extLst>
          </p:cNvPr>
          <p:cNvSpPr>
            <a:spLocks noGrp="1"/>
          </p:cNvSpPr>
          <p:nvPr>
            <p:ph type="title"/>
          </p:nvPr>
        </p:nvSpPr>
        <p:spPr/>
        <p:txBody>
          <a:bodyPr/>
          <a:lstStyle/>
          <a:p>
            <a:pPr algn="ctr"/>
            <a:r>
              <a:rPr lang="en-US" dirty="0"/>
              <a:t>Role of the Kentucky Open Government Coalition</a:t>
            </a:r>
          </a:p>
        </p:txBody>
      </p:sp>
      <p:sp>
        <p:nvSpPr>
          <p:cNvPr id="7" name="Content Placeholder 6">
            <a:extLst>
              <a:ext uri="{FF2B5EF4-FFF2-40B4-BE49-F238E27FC236}">
                <a16:creationId xmlns:a16="http://schemas.microsoft.com/office/drawing/2014/main" id="{0412052B-B149-B59E-5D1B-F53A5077F832}"/>
              </a:ext>
            </a:extLst>
          </p:cNvPr>
          <p:cNvSpPr>
            <a:spLocks noGrp="1"/>
          </p:cNvSpPr>
          <p:nvPr>
            <p:ph idx="1"/>
          </p:nvPr>
        </p:nvSpPr>
        <p:spPr/>
        <p:txBody>
          <a:bodyPr>
            <a:normAutofit/>
          </a:bodyPr>
          <a:lstStyle/>
          <a:p>
            <a:pPr marL="0" indent="0">
              <a:buNone/>
            </a:pPr>
            <a:r>
              <a:rPr lang="en-US" dirty="0"/>
              <a:t>The Kentucky Open Government Coalition was established in March 2019, in the midst of an unprecedented legislative assault on the Kentucky open records law.</a:t>
            </a:r>
          </a:p>
          <a:p>
            <a:pPr marL="0" indent="0">
              <a:buNone/>
            </a:pPr>
            <a:endParaRPr lang="en-US" dirty="0"/>
          </a:p>
          <a:p>
            <a:pPr marL="0" indent="0">
              <a:buNone/>
            </a:pPr>
            <a:r>
              <a:rPr lang="en-US" dirty="0"/>
              <a:t>That battle continues along with the Coalition’s efforts to enhance the public’s and public agencies’ understanding of the Commonwealth’s open records and open meetings laws, to alert the public to threats to those laws, and to encourage the public to raise its voice in support of the laws and in opposition to opponents of the laws.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2917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Text Placeholder 3"/>
          <p:cNvSpPr>
            <a:spLocks noGrp="1"/>
          </p:cNvSpPr>
          <p:nvPr>
            <p:ph type="body" idx="1"/>
          </p:nvPr>
        </p:nvSpPr>
        <p:spPr/>
        <p:txBody>
          <a:bodyPr/>
          <a:lstStyle/>
          <a:p>
            <a:r>
              <a:rPr lang="en-US" dirty="0"/>
              <a:t> For more information, visit our website: https://kyopengov.org or contact Amye Bensenhaver at missbhaver@gmail.com </a:t>
            </a:r>
          </a:p>
          <a:p>
            <a:endParaRPr lang="en-US" dirty="0"/>
          </a:p>
        </p:txBody>
      </p:sp>
    </p:spTree>
    <p:extLst>
      <p:ext uri="{BB962C8B-B14F-4D97-AF65-F5344CB8AC3E}">
        <p14:creationId xmlns:p14="http://schemas.microsoft.com/office/powerpoint/2010/main" val="157203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0B41-56D9-18B8-70BC-40DF19199262}"/>
              </a:ext>
            </a:extLst>
          </p:cNvPr>
          <p:cNvSpPr>
            <a:spLocks noGrp="1"/>
          </p:cNvSpPr>
          <p:nvPr>
            <p:ph type="title"/>
          </p:nvPr>
        </p:nvSpPr>
        <p:spPr>
          <a:xfrm>
            <a:off x="1522413" y="457200"/>
            <a:ext cx="9144000" cy="1144556"/>
          </a:xfrm>
        </p:spPr>
        <p:txBody>
          <a:bodyPr>
            <a:normAutofit fontScale="90000"/>
          </a:bodyPr>
          <a:lstStyle/>
          <a:p>
            <a:br>
              <a:rPr lang="en-US" dirty="0"/>
            </a:br>
            <a:br>
              <a:rPr lang="en-US" dirty="0"/>
            </a:br>
            <a:r>
              <a:rPr lang="en-US" dirty="0"/>
              <a:t>All </a:t>
            </a:r>
            <a:r>
              <a:rPr lang="en-US" i="1" dirty="0"/>
              <a:t>public records </a:t>
            </a:r>
            <a:r>
              <a:rPr lang="en-US" dirty="0"/>
              <a:t>shall be open for inspection by any </a:t>
            </a:r>
            <a:r>
              <a:rPr lang="en-US" i="1" dirty="0"/>
              <a:t>resident</a:t>
            </a:r>
            <a:r>
              <a:rPr lang="en-US" dirty="0"/>
              <a:t>, except as otherwise provided by the Act.</a:t>
            </a:r>
            <a:br>
              <a:rPr lang="en-US" dirty="0"/>
            </a:br>
            <a:endParaRPr lang="en-US" dirty="0"/>
          </a:p>
        </p:txBody>
      </p:sp>
      <p:sp>
        <p:nvSpPr>
          <p:cNvPr id="3" name="Content Placeholder 2">
            <a:extLst>
              <a:ext uri="{FF2B5EF4-FFF2-40B4-BE49-F238E27FC236}">
                <a16:creationId xmlns:a16="http://schemas.microsoft.com/office/drawing/2014/main" id="{D395CB50-FDF9-2433-48CA-73855104625C}"/>
              </a:ext>
            </a:extLst>
          </p:cNvPr>
          <p:cNvSpPr>
            <a:spLocks noGrp="1"/>
          </p:cNvSpPr>
          <p:nvPr>
            <p:ph idx="1"/>
          </p:nvPr>
        </p:nvSpPr>
        <p:spPr/>
        <p:txBody>
          <a:bodyPr>
            <a:normAutofit fontScale="25000" lnSpcReduction="20000"/>
          </a:bodyPr>
          <a:lstStyle/>
          <a:p>
            <a:r>
              <a:rPr lang="en-US" sz="8000" dirty="0"/>
              <a:t>Public records: documentation regardless of physical form or characteristics, which are prepared, owned, used, in the possession of or retained by a public agency.</a:t>
            </a:r>
          </a:p>
          <a:p>
            <a:r>
              <a:rPr lang="en-US" sz="8000" dirty="0"/>
              <a:t>“In the end, it is the nature and purpose of the document, not the place where it is kept, that determines its status as a public record.” </a:t>
            </a:r>
          </a:p>
          <a:p>
            <a:r>
              <a:rPr lang="en-US" sz="8000" dirty="0"/>
              <a:t>Essential relationship: Records management and records access   https://kdla.ky.gov/records/recretentionschedules/Documents/Local%20Records%20Schedules/LocalGovernmentGeneralRecordsRetentionSchedule.pdf</a:t>
            </a:r>
          </a:p>
          <a:p>
            <a:r>
              <a:rPr lang="en-US" sz="8000" dirty="0"/>
              <a:t>Public records v. open records</a:t>
            </a:r>
          </a:p>
          <a:p>
            <a:r>
              <a:rPr lang="en-US" sz="8000" dirty="0"/>
              <a:t>Kentucky Open Government Coalition v. Kentucky Department of Fish and Wildlife Resources Commission: Public officials/employees discussions of public business on private devices and personal accounts are public records</a:t>
            </a:r>
          </a:p>
          <a:p>
            <a:r>
              <a:rPr lang="en-US" sz="8000" dirty="0"/>
              <a:t> </a:t>
            </a:r>
            <a:r>
              <a:rPr lang="en-US" sz="8000" dirty="0">
                <a:hlinkClick r:id="rId2"/>
              </a:rPr>
              <a:t>https://kyopengov.org/sites/default/files/2023-01/Order%20ruling%20on%20MSJs%20%288%29.pdf</a:t>
            </a:r>
            <a:endParaRPr lang="en-US" sz="8000" dirty="0"/>
          </a:p>
          <a:p>
            <a:r>
              <a:rPr lang="en-US" sz="8000" dirty="0"/>
              <a:t>Cross appeals pending in Court of Appeals</a:t>
            </a:r>
          </a:p>
          <a:p>
            <a:endParaRPr lang="en-US" dirty="0"/>
          </a:p>
        </p:txBody>
      </p:sp>
    </p:spTree>
    <p:extLst>
      <p:ext uri="{BB962C8B-B14F-4D97-AF65-F5344CB8AC3E}">
        <p14:creationId xmlns:p14="http://schemas.microsoft.com/office/powerpoint/2010/main" val="287599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6A3F7-F75A-1137-30D3-AF09A130B4A1}"/>
              </a:ext>
            </a:extLst>
          </p:cNvPr>
          <p:cNvSpPr>
            <a:spLocks noGrp="1"/>
          </p:cNvSpPr>
          <p:nvPr>
            <p:ph type="title"/>
          </p:nvPr>
        </p:nvSpPr>
        <p:spPr/>
        <p:txBody>
          <a:bodyPr/>
          <a:lstStyle/>
          <a:p>
            <a:pPr algn="ctr"/>
            <a:r>
              <a:rPr lang="en-US" dirty="0"/>
              <a:t>2021 Residency Requirement</a:t>
            </a:r>
          </a:p>
        </p:txBody>
      </p:sp>
      <p:sp>
        <p:nvSpPr>
          <p:cNvPr id="3" name="Content Placeholder 2">
            <a:extLst>
              <a:ext uri="{FF2B5EF4-FFF2-40B4-BE49-F238E27FC236}">
                <a16:creationId xmlns:a16="http://schemas.microsoft.com/office/drawing/2014/main" id="{AB4525BC-C128-B97E-9B08-8583F21E269D}"/>
              </a:ext>
            </a:extLst>
          </p:cNvPr>
          <p:cNvSpPr>
            <a:spLocks noGrp="1"/>
          </p:cNvSpPr>
          <p:nvPr>
            <p:ph idx="1"/>
          </p:nvPr>
        </p:nvSpPr>
        <p:spPr/>
        <p:txBody>
          <a:bodyPr>
            <a:normAutofit fontScale="70000" lnSpcReduction="20000"/>
          </a:bodyPr>
          <a:lstStyle/>
          <a:p>
            <a:pPr marL="0" indent="0">
              <a:buNone/>
            </a:pPr>
            <a:r>
              <a:rPr lang="en-US" sz="2900" dirty="0"/>
              <a:t>KRS 61.872(2): </a:t>
            </a:r>
            <a:r>
              <a:rPr lang="en-US" sz="2900" i="1" dirty="0"/>
              <a:t>Any resident </a:t>
            </a:r>
            <a:r>
              <a:rPr lang="en-US" sz="2900" dirty="0"/>
              <a:t>of the Commonwealth shall have the right to inspect public records. The official custodian may require a written application, signed by the applicant and with his or her name printed legibly on the application, describing the records to be inspected. The official custodian may require the applicant to provide a statement in the written application of the manner in which the applicant is a resident of the Commonwealth under KRS 61.870(10)(a) to (f).</a:t>
            </a:r>
          </a:p>
          <a:p>
            <a:r>
              <a:rPr lang="en-US" sz="2900" dirty="0"/>
              <a:t>Formerly “any person,” now a statement of residency can be required—not certification or proof of residency</a:t>
            </a:r>
          </a:p>
          <a:p>
            <a:r>
              <a:rPr lang="en-US" sz="2900" dirty="0"/>
              <a:t>Non-resident can obtain public records but has no enforceable right to public records if denied access</a:t>
            </a:r>
          </a:p>
          <a:p>
            <a:r>
              <a:rPr lang="en-US" sz="2900" dirty="0"/>
              <a:t>Kentucky resident can obtain public records for a non-resident (The “My-Pillow  Guy”)</a:t>
            </a:r>
          </a:p>
          <a:p>
            <a:r>
              <a:rPr lang="en-US" sz="2900" dirty="0"/>
              <a:t>No penalties </a:t>
            </a:r>
          </a:p>
          <a:p>
            <a:endParaRPr lang="en-US" sz="2900" dirty="0"/>
          </a:p>
          <a:p>
            <a:endParaRPr lang="en-US" dirty="0"/>
          </a:p>
        </p:txBody>
      </p:sp>
    </p:spTree>
    <p:extLst>
      <p:ext uri="{BB962C8B-B14F-4D97-AF65-F5344CB8AC3E}">
        <p14:creationId xmlns:p14="http://schemas.microsoft.com/office/powerpoint/2010/main" val="257822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2D2D-78FF-9D52-8E36-A52DEEF8420A}"/>
              </a:ext>
            </a:extLst>
          </p:cNvPr>
          <p:cNvSpPr>
            <a:spLocks noGrp="1"/>
          </p:cNvSpPr>
          <p:nvPr>
            <p:ph type="title"/>
          </p:nvPr>
        </p:nvSpPr>
        <p:spPr/>
        <p:txBody>
          <a:bodyPr/>
          <a:lstStyle/>
          <a:p>
            <a:pPr algn="ctr"/>
            <a:r>
              <a:rPr lang="en-US" dirty="0"/>
              <a:t>“Resident” defined</a:t>
            </a:r>
            <a:br>
              <a:rPr lang="en-US" dirty="0"/>
            </a:br>
            <a:r>
              <a:rPr lang="en-US" dirty="0"/>
              <a:t>KRS 61.870(10)</a:t>
            </a:r>
          </a:p>
        </p:txBody>
      </p:sp>
      <p:sp>
        <p:nvSpPr>
          <p:cNvPr id="3" name="Content Placeholder 2">
            <a:extLst>
              <a:ext uri="{FF2B5EF4-FFF2-40B4-BE49-F238E27FC236}">
                <a16:creationId xmlns:a16="http://schemas.microsoft.com/office/drawing/2014/main" id="{BE1647DB-15E8-6BAC-F92B-BC2BF9C763AD}"/>
              </a:ext>
            </a:extLst>
          </p:cNvPr>
          <p:cNvSpPr>
            <a:spLocks noGrp="1"/>
          </p:cNvSpPr>
          <p:nvPr>
            <p:ph idx="1"/>
          </p:nvPr>
        </p:nvSpPr>
        <p:spPr/>
        <p:txBody>
          <a:bodyPr>
            <a:noAutofit/>
          </a:bodyPr>
          <a:lstStyle/>
          <a:p>
            <a:pPr marL="0" indent="0">
              <a:buNone/>
            </a:pPr>
            <a:r>
              <a:rPr lang="en-US" sz="2000" dirty="0"/>
              <a:t>(a) An individual residing in the Commonwealth;</a:t>
            </a:r>
          </a:p>
          <a:p>
            <a:pPr marL="0" indent="0">
              <a:buNone/>
            </a:pPr>
            <a:r>
              <a:rPr lang="en-US" sz="2000" dirty="0"/>
              <a:t>(b) A domestic business entity with a location in the Commonwealth;</a:t>
            </a:r>
          </a:p>
          <a:p>
            <a:pPr marL="0" indent="0">
              <a:buNone/>
            </a:pPr>
            <a:r>
              <a:rPr lang="en-US" sz="2000" dirty="0"/>
              <a:t>(c) A foreign business entity registered with the Secretary of State;</a:t>
            </a:r>
          </a:p>
          <a:p>
            <a:pPr marL="0" indent="0">
              <a:buNone/>
            </a:pPr>
            <a:r>
              <a:rPr lang="en-US" sz="2000" dirty="0"/>
              <a:t>(d) An individual that is employed and works at a location or locations within the Commonwealth(;</a:t>
            </a:r>
          </a:p>
          <a:p>
            <a:pPr marL="0" indent="0">
              <a:buNone/>
            </a:pPr>
            <a:r>
              <a:rPr lang="en-US" sz="2000" dirty="0"/>
              <a:t>(e) An individual or business entity that owns real property within the Commonwealth;</a:t>
            </a:r>
          </a:p>
          <a:p>
            <a:pPr marL="0" indent="0">
              <a:buNone/>
            </a:pPr>
            <a:r>
              <a:rPr lang="en-US" sz="2000" dirty="0"/>
              <a:t>(f) Any individual or business entity that has been authorized to act on behalf of an individual or business entity defined in paragraphs (a) to (e) of this subsection; or</a:t>
            </a:r>
          </a:p>
          <a:p>
            <a:pPr marL="0" indent="0">
              <a:buNone/>
            </a:pPr>
            <a:r>
              <a:rPr lang="en-US" sz="2000" dirty="0"/>
              <a:t>(g) A news-gathering organization as defined in KRS 189.635(8)(b)1.a. to e..</a:t>
            </a:r>
          </a:p>
        </p:txBody>
      </p:sp>
    </p:spTree>
    <p:extLst>
      <p:ext uri="{BB962C8B-B14F-4D97-AF65-F5344CB8AC3E}">
        <p14:creationId xmlns:p14="http://schemas.microsoft.com/office/powerpoint/2010/main" val="163907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554BD-AA3C-7BA6-B46A-2DE3668B0EDC}"/>
              </a:ext>
            </a:extLst>
          </p:cNvPr>
          <p:cNvSpPr>
            <a:spLocks noGrp="1"/>
          </p:cNvSpPr>
          <p:nvPr>
            <p:ph type="title"/>
          </p:nvPr>
        </p:nvSpPr>
        <p:spPr>
          <a:xfrm>
            <a:off x="1540878" y="304800"/>
            <a:ext cx="9144000" cy="1144556"/>
          </a:xfrm>
        </p:spPr>
        <p:txBody>
          <a:bodyPr>
            <a:normAutofit fontScale="90000"/>
          </a:bodyPr>
          <a:lstStyle/>
          <a:p>
            <a:pPr algn="ctr"/>
            <a:r>
              <a:rPr lang="en-US" dirty="0"/>
              <a:t>Modifications to agency duties under recent open records legislation</a:t>
            </a:r>
            <a:br>
              <a:rPr lang="en-US" dirty="0"/>
            </a:br>
            <a:r>
              <a:rPr lang="en-US" dirty="0"/>
              <a:t>(</a:t>
            </a:r>
            <a:r>
              <a:rPr lang="en-US" dirty="0">
                <a:hlinkClick r:id="rId2"/>
              </a:rPr>
              <a:t>KRS 61.872</a:t>
            </a:r>
            <a:r>
              <a:rPr lang="en-US" dirty="0"/>
              <a:t>, </a:t>
            </a:r>
            <a:r>
              <a:rPr lang="en-US" dirty="0">
                <a:hlinkClick r:id="rId3"/>
              </a:rPr>
              <a:t>KRS 61.876</a:t>
            </a:r>
            <a:r>
              <a:rPr lang="en-US" dirty="0"/>
              <a:t>, and </a:t>
            </a:r>
            <a:r>
              <a:rPr lang="en-US" dirty="0">
                <a:hlinkClick r:id="rId4"/>
              </a:rPr>
              <a:t>KRS 61.880</a:t>
            </a:r>
            <a:r>
              <a:rPr lang="en-US" dirty="0"/>
              <a:t>)</a:t>
            </a:r>
          </a:p>
        </p:txBody>
      </p:sp>
      <p:sp>
        <p:nvSpPr>
          <p:cNvPr id="3" name="Content Placeholder 2">
            <a:extLst>
              <a:ext uri="{FF2B5EF4-FFF2-40B4-BE49-F238E27FC236}">
                <a16:creationId xmlns:a16="http://schemas.microsoft.com/office/drawing/2014/main" id="{E7E5CD40-0C99-8A74-EC3A-13E30E1932E4}"/>
              </a:ext>
            </a:extLst>
          </p:cNvPr>
          <p:cNvSpPr>
            <a:spLocks noGrp="1"/>
          </p:cNvSpPr>
          <p:nvPr>
            <p:ph idx="1"/>
          </p:nvPr>
        </p:nvSpPr>
        <p:spPr>
          <a:xfrm>
            <a:off x="1522412" y="1905000"/>
            <a:ext cx="9144000" cy="4267200"/>
          </a:xfrm>
        </p:spPr>
        <p:txBody>
          <a:bodyPr>
            <a:normAutofit fontScale="25000" lnSpcReduction="20000"/>
          </a:bodyPr>
          <a:lstStyle/>
          <a:p>
            <a:r>
              <a:rPr lang="en-US" sz="8000" dirty="0"/>
              <a:t>Public agencies must adopt rules and regulations “in conformity with the provisions of KRS 61.870 to 61.884 that include: (a) The principal office of the public agency and its regular office hours; (b) The title, mailing address, </a:t>
            </a:r>
            <a:r>
              <a:rPr lang="en-US" sz="8000" i="1" dirty="0"/>
              <a:t>and e-mail address</a:t>
            </a:r>
            <a:r>
              <a:rPr lang="en-US" sz="8000" dirty="0"/>
              <a:t> of the official custodian of the public agency's records; (c) The fees, to the extent authorized by KRS 61.874 or other statute, charged for copies; (d) The procedures to be followed in requesting public records. </a:t>
            </a:r>
          </a:p>
          <a:p>
            <a:r>
              <a:rPr lang="en-US" sz="8000" dirty="0"/>
              <a:t> Each public agency must display in a prominent location accessible to the public, </a:t>
            </a:r>
            <a:r>
              <a:rPr lang="en-US" sz="8000" i="1" dirty="0"/>
              <a:t>including on its Website</a:t>
            </a:r>
            <a:r>
              <a:rPr lang="en-US" sz="8000" dirty="0"/>
              <a:t>: (a) A copy of its rules and regulations pertaining to public records; (b) The mailing address, e-mail address, and phone number of the official custodian of the records or his or her designee to which all requests for public records shall be made; and (c) The </a:t>
            </a:r>
            <a:r>
              <a:rPr lang="en-US" sz="8000" i="1" dirty="0"/>
              <a:t>standardized request form </a:t>
            </a:r>
            <a:r>
              <a:rPr lang="en-US" sz="8000" dirty="0"/>
              <a:t>developed by the Attorney General that may be used to request public records. </a:t>
            </a:r>
          </a:p>
          <a:p>
            <a:r>
              <a:rPr lang="en-US" sz="8000" dirty="0"/>
              <a:t>A requester is not required to use the </a:t>
            </a:r>
            <a:r>
              <a:rPr lang="en-US" sz="8000" dirty="0">
                <a:hlinkClick r:id="rId5"/>
              </a:rPr>
              <a:t>standardized request form</a:t>
            </a:r>
            <a:r>
              <a:rPr lang="en-US" sz="8000" dirty="0"/>
              <a:t>, but every agency must include it in its rules and regulations (physical and web posting)and must accept it. </a:t>
            </a:r>
          </a:p>
          <a:p>
            <a:r>
              <a:rPr lang="en-US" sz="8000" dirty="0"/>
              <a:t>Public agencies must now accept emailed open records requests, but the deadline for a written, final response to open records request has been extended from three working days to five working days. </a:t>
            </a:r>
          </a:p>
          <a:p>
            <a:endParaRPr lang="en-US" sz="8000" dirty="0"/>
          </a:p>
          <a:p>
            <a:endParaRPr lang="en-US" dirty="0"/>
          </a:p>
        </p:txBody>
      </p:sp>
    </p:spTree>
    <p:extLst>
      <p:ext uri="{BB962C8B-B14F-4D97-AF65-F5344CB8AC3E}">
        <p14:creationId xmlns:p14="http://schemas.microsoft.com/office/powerpoint/2010/main" val="116046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C2874-B460-1972-26DC-75F84B50D3A5}"/>
              </a:ext>
            </a:extLst>
          </p:cNvPr>
          <p:cNvSpPr>
            <a:spLocks noGrp="1"/>
          </p:cNvSpPr>
          <p:nvPr>
            <p:ph type="title"/>
          </p:nvPr>
        </p:nvSpPr>
        <p:spPr/>
        <p:txBody>
          <a:bodyPr/>
          <a:lstStyle/>
          <a:p>
            <a:pPr algn="ctr"/>
            <a:r>
              <a:rPr lang="en-US" dirty="0"/>
              <a:t>Existing rights and duties under the open records law</a:t>
            </a:r>
          </a:p>
        </p:txBody>
      </p:sp>
      <p:sp>
        <p:nvSpPr>
          <p:cNvPr id="4" name="Text Placeholder 3">
            <a:extLst>
              <a:ext uri="{FF2B5EF4-FFF2-40B4-BE49-F238E27FC236}">
                <a16:creationId xmlns:a16="http://schemas.microsoft.com/office/drawing/2014/main" id="{73648BD9-C82E-0287-221F-F560D6E92BD1}"/>
              </a:ext>
            </a:extLst>
          </p:cNvPr>
          <p:cNvSpPr>
            <a:spLocks noGrp="1"/>
          </p:cNvSpPr>
          <p:nvPr>
            <p:ph type="body" idx="1"/>
          </p:nvPr>
        </p:nvSpPr>
        <p:spPr/>
        <p:txBody>
          <a:bodyPr/>
          <a:lstStyle/>
          <a:p>
            <a:r>
              <a:rPr lang="en-US" dirty="0"/>
              <a:t>Public agencies are required to:</a:t>
            </a:r>
          </a:p>
        </p:txBody>
      </p:sp>
      <p:sp>
        <p:nvSpPr>
          <p:cNvPr id="5" name="Content Placeholder 4">
            <a:extLst>
              <a:ext uri="{FF2B5EF4-FFF2-40B4-BE49-F238E27FC236}">
                <a16:creationId xmlns:a16="http://schemas.microsoft.com/office/drawing/2014/main" id="{11E2F4C9-056B-88D1-7ACA-898F9D042DEB}"/>
              </a:ext>
            </a:extLst>
          </p:cNvPr>
          <p:cNvSpPr>
            <a:spLocks noGrp="1"/>
          </p:cNvSpPr>
          <p:nvPr>
            <p:ph sz="half" idx="2"/>
          </p:nvPr>
        </p:nvSpPr>
        <p:spPr/>
        <p:txBody>
          <a:bodyPr>
            <a:normAutofit fontScale="25000" lnSpcReduction="20000"/>
          </a:bodyPr>
          <a:lstStyle/>
          <a:p>
            <a:r>
              <a:rPr lang="en-US" sz="8000" dirty="0"/>
              <a:t>Provide suitable facilities for inspection of nonexempt records during regular business hours;</a:t>
            </a:r>
          </a:p>
          <a:p>
            <a:r>
              <a:rPr lang="en-US" sz="8000" dirty="0"/>
              <a:t>Mail copies of nonexempt records to requesters who reside or work outside the county where the records are maintained if the requester precisely describes the records and the records are readily available;</a:t>
            </a:r>
          </a:p>
          <a:p>
            <a:r>
              <a:rPr lang="en-US" sz="8000" dirty="0"/>
              <a:t>Appoint an official custodian to respond to open record requests within 5 business days; </a:t>
            </a:r>
          </a:p>
          <a:p>
            <a:endParaRPr lang="en-US" dirty="0"/>
          </a:p>
        </p:txBody>
      </p:sp>
      <p:sp>
        <p:nvSpPr>
          <p:cNvPr id="6" name="Text Placeholder 5">
            <a:extLst>
              <a:ext uri="{FF2B5EF4-FFF2-40B4-BE49-F238E27FC236}">
                <a16:creationId xmlns:a16="http://schemas.microsoft.com/office/drawing/2014/main" id="{1CE57AF2-EBF5-FC28-81C4-CC522A724CF9}"/>
              </a:ext>
            </a:extLst>
          </p:cNvPr>
          <p:cNvSpPr>
            <a:spLocks noGrp="1"/>
          </p:cNvSpPr>
          <p:nvPr>
            <p:ph type="body" sz="quarter" idx="3"/>
          </p:nvPr>
        </p:nvSpPr>
        <p:spPr/>
        <p:txBody>
          <a:bodyPr/>
          <a:lstStyle/>
          <a:p>
            <a:r>
              <a:rPr lang="en-US" dirty="0"/>
              <a:t>The public has a right to:</a:t>
            </a:r>
          </a:p>
        </p:txBody>
      </p:sp>
      <p:sp>
        <p:nvSpPr>
          <p:cNvPr id="7" name="Content Placeholder 6">
            <a:extLst>
              <a:ext uri="{FF2B5EF4-FFF2-40B4-BE49-F238E27FC236}">
                <a16:creationId xmlns:a16="http://schemas.microsoft.com/office/drawing/2014/main" id="{9498E898-E030-4580-626D-E3997631C924}"/>
              </a:ext>
            </a:extLst>
          </p:cNvPr>
          <p:cNvSpPr>
            <a:spLocks noGrp="1"/>
          </p:cNvSpPr>
          <p:nvPr>
            <p:ph sz="quarter" idx="4"/>
          </p:nvPr>
        </p:nvSpPr>
        <p:spPr/>
        <p:txBody>
          <a:bodyPr>
            <a:normAutofit fontScale="25000" lnSpcReduction="20000"/>
          </a:bodyPr>
          <a:lstStyle/>
          <a:p>
            <a:r>
              <a:rPr lang="en-US" sz="8000" dirty="0"/>
              <a:t>Inspect records during regular business hours at no charge and  obtain copies of the records;</a:t>
            </a:r>
          </a:p>
          <a:p>
            <a:r>
              <a:rPr lang="en-US" sz="8000" dirty="0"/>
              <a:t>Obtain copies of records by mail if all conditions are met including prepayment of copying and postage charges.</a:t>
            </a:r>
          </a:p>
          <a:p>
            <a:r>
              <a:rPr lang="en-US" sz="8000" dirty="0"/>
              <a:t>Inspect and obtain copies of nonexempt records regardless of identity or the purpose of the request  within 5 business days for a reasonable fee not to exceed actual agency costs, excluding staff costs.</a:t>
            </a:r>
          </a:p>
          <a:p>
            <a:r>
              <a:rPr lang="en-US" sz="8000" dirty="0"/>
              <a:t>Commercial purpose exception</a:t>
            </a:r>
          </a:p>
          <a:p>
            <a:endParaRPr lang="en-US" dirty="0"/>
          </a:p>
        </p:txBody>
      </p:sp>
    </p:spTree>
    <p:extLst>
      <p:ext uri="{BB962C8B-B14F-4D97-AF65-F5344CB8AC3E}">
        <p14:creationId xmlns:p14="http://schemas.microsoft.com/office/powerpoint/2010/main" val="161417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3CE80-B57A-EFDF-BF41-436EC7DD6DB8}"/>
              </a:ext>
            </a:extLst>
          </p:cNvPr>
          <p:cNvSpPr>
            <a:spLocks noGrp="1"/>
          </p:cNvSpPr>
          <p:nvPr>
            <p:ph type="title"/>
          </p:nvPr>
        </p:nvSpPr>
        <p:spPr/>
        <p:txBody>
          <a:bodyPr>
            <a:normAutofit/>
          </a:bodyPr>
          <a:lstStyle/>
          <a:p>
            <a:pPr algn="ctr"/>
            <a:r>
              <a:rPr lang="en-US" sz="2400" dirty="0"/>
              <a:t>All public records are presumed open unless one or more of the 18 exceptions found at KRS 61.878(1)(a) through (r) authorize nondisclosure. The most commonly invoked exceptions are: </a:t>
            </a:r>
          </a:p>
        </p:txBody>
      </p:sp>
      <p:sp>
        <p:nvSpPr>
          <p:cNvPr id="3" name="Content Placeholder 2">
            <a:extLst>
              <a:ext uri="{FF2B5EF4-FFF2-40B4-BE49-F238E27FC236}">
                <a16:creationId xmlns:a16="http://schemas.microsoft.com/office/drawing/2014/main" id="{2C298C06-57D9-6020-B093-E3B2B3BD3112}"/>
              </a:ext>
            </a:extLst>
          </p:cNvPr>
          <p:cNvSpPr>
            <a:spLocks noGrp="1"/>
          </p:cNvSpPr>
          <p:nvPr>
            <p:ph idx="1"/>
          </p:nvPr>
        </p:nvSpPr>
        <p:spPr/>
        <p:txBody>
          <a:bodyPr>
            <a:normAutofit fontScale="25000" lnSpcReduction="20000"/>
          </a:bodyPr>
          <a:lstStyle/>
          <a:p>
            <a:r>
              <a:rPr lang="en-US" sz="8000" dirty="0"/>
              <a:t>KRS 61.878(1)(a): records containing information of a personal nature where the public disclosure thereof would constitute a clearly unwarranted invasion of personal privacy;</a:t>
            </a:r>
          </a:p>
          <a:p>
            <a:r>
              <a:rPr lang="en-US" sz="8000" dirty="0"/>
              <a:t>KRS 61.878(1)(h): records of law enforcement agencies or agencies involved in administrative adjudication that were compiled in the process of detecting and investigating statutory or regulatory violations if the disclosure of the information would harm the agency by revealing the identity of informants not otherwise known or by premature release of information to be used in a prospective law enforcement action or administrative adjudication; </a:t>
            </a:r>
          </a:p>
          <a:p>
            <a:r>
              <a:rPr lang="en-US" sz="8000" dirty="0"/>
              <a:t>KRS 61.878(1)(</a:t>
            </a:r>
            <a:r>
              <a:rPr lang="en-US" sz="8000" dirty="0" err="1"/>
              <a:t>i</a:t>
            </a:r>
            <a:r>
              <a:rPr lang="en-US" sz="8000" dirty="0"/>
              <a:t>) and (j): preliminary drafts, notes, correspondence with private individuals, other than correspondence which is intended to give notice of final action of a public agency [and p]</a:t>
            </a:r>
            <a:r>
              <a:rPr lang="en-US" sz="8000" dirty="0" err="1"/>
              <a:t>reliminary</a:t>
            </a:r>
            <a:r>
              <a:rPr lang="en-US" sz="8000" dirty="0"/>
              <a:t> recommendations, and preliminary memoranda in which opinions are expressed or policies formulated or recommended;</a:t>
            </a:r>
          </a:p>
          <a:p>
            <a:r>
              <a:rPr lang="en-US" sz="8000" dirty="0"/>
              <a:t>KRS 61.878(1)(k) and (l): records made confidential by federal or state law;</a:t>
            </a:r>
          </a:p>
          <a:p>
            <a:r>
              <a:rPr lang="en-US" sz="8000" dirty="0"/>
              <a:t>KRS 61.878(1)(r): communications of a purely personal nature unrelated to any governmental function.</a:t>
            </a:r>
          </a:p>
          <a:p>
            <a:endParaRPr lang="en-US" dirty="0"/>
          </a:p>
        </p:txBody>
      </p:sp>
    </p:spTree>
    <p:extLst>
      <p:ext uri="{BB962C8B-B14F-4D97-AF65-F5344CB8AC3E}">
        <p14:creationId xmlns:p14="http://schemas.microsoft.com/office/powerpoint/2010/main" val="336165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6E30-4BE0-3FB4-FE71-6BD941A04C6D}"/>
              </a:ext>
            </a:extLst>
          </p:cNvPr>
          <p:cNvSpPr>
            <a:spLocks noGrp="1"/>
          </p:cNvSpPr>
          <p:nvPr>
            <p:ph type="title"/>
          </p:nvPr>
        </p:nvSpPr>
        <p:spPr/>
        <p:txBody>
          <a:bodyPr/>
          <a:lstStyle/>
          <a:p>
            <a:pPr algn="ctr"/>
            <a:r>
              <a:rPr lang="en-US" dirty="0"/>
              <a:t>Enforcement</a:t>
            </a:r>
          </a:p>
        </p:txBody>
      </p:sp>
      <p:sp>
        <p:nvSpPr>
          <p:cNvPr id="4" name="Text Placeholder 3">
            <a:extLst>
              <a:ext uri="{FF2B5EF4-FFF2-40B4-BE49-F238E27FC236}">
                <a16:creationId xmlns:a16="http://schemas.microsoft.com/office/drawing/2014/main" id="{99A84072-B49E-C8B6-496F-FF6A151BEA63}"/>
              </a:ext>
            </a:extLst>
          </p:cNvPr>
          <p:cNvSpPr>
            <a:spLocks noGrp="1"/>
          </p:cNvSpPr>
          <p:nvPr>
            <p:ph type="body" idx="1"/>
          </p:nvPr>
        </p:nvSpPr>
        <p:spPr>
          <a:xfrm>
            <a:off x="1644620" y="2015197"/>
            <a:ext cx="4416552" cy="762000"/>
          </a:xfrm>
        </p:spPr>
        <p:txBody>
          <a:bodyPr>
            <a:normAutofit fontScale="25000" lnSpcReduction="20000"/>
          </a:bodyPr>
          <a:lstStyle/>
          <a:p>
            <a:endParaRPr lang="en-US" dirty="0"/>
          </a:p>
          <a:p>
            <a:r>
              <a:rPr lang="en-US" sz="9600" dirty="0"/>
              <a:t>A requester denied access to records may:</a:t>
            </a:r>
          </a:p>
          <a:p>
            <a:endParaRPr lang="en-US" dirty="0"/>
          </a:p>
        </p:txBody>
      </p:sp>
      <p:sp>
        <p:nvSpPr>
          <p:cNvPr id="3" name="Content Placeholder 2">
            <a:extLst>
              <a:ext uri="{FF2B5EF4-FFF2-40B4-BE49-F238E27FC236}">
                <a16:creationId xmlns:a16="http://schemas.microsoft.com/office/drawing/2014/main" id="{E5CFFEBA-43F9-78A3-0151-09D3D87FF59D}"/>
              </a:ext>
            </a:extLst>
          </p:cNvPr>
          <p:cNvSpPr>
            <a:spLocks noGrp="1"/>
          </p:cNvSpPr>
          <p:nvPr>
            <p:ph sz="half" idx="2"/>
          </p:nvPr>
        </p:nvSpPr>
        <p:spPr/>
        <p:txBody>
          <a:bodyPr>
            <a:normAutofit fontScale="25000" lnSpcReduction="20000"/>
          </a:bodyPr>
          <a:lstStyle/>
          <a:p>
            <a:endParaRPr lang="en-US" sz="8800" dirty="0"/>
          </a:p>
          <a:p>
            <a:r>
              <a:rPr lang="en-US" sz="8800" dirty="0"/>
              <a:t>File an appeal with the Attorney General consisting of the written request and the agency’s denial (or a cover letter stating that the agency failed to respond). There are no time limitations on filing an open records appeal.</a:t>
            </a:r>
          </a:p>
          <a:p>
            <a:r>
              <a:rPr lang="en-US" sz="8800" dirty="0"/>
              <a:t>Bypass the Attorney General and file an appeal in circuit court.</a:t>
            </a:r>
          </a:p>
          <a:p>
            <a:endParaRPr lang="en-US" dirty="0"/>
          </a:p>
        </p:txBody>
      </p:sp>
      <p:sp>
        <p:nvSpPr>
          <p:cNvPr id="5" name="Text Placeholder 4">
            <a:extLst>
              <a:ext uri="{FF2B5EF4-FFF2-40B4-BE49-F238E27FC236}">
                <a16:creationId xmlns:a16="http://schemas.microsoft.com/office/drawing/2014/main" id="{A2E542D2-9EDF-B77C-B2E5-4DE4CDC1B7A2}"/>
              </a:ext>
            </a:extLst>
          </p:cNvPr>
          <p:cNvSpPr>
            <a:spLocks noGrp="1"/>
          </p:cNvSpPr>
          <p:nvPr>
            <p:ph type="body" sz="quarter" idx="3"/>
          </p:nvPr>
        </p:nvSpPr>
        <p:spPr>
          <a:xfrm>
            <a:off x="6162741" y="2015197"/>
            <a:ext cx="4416552" cy="762000"/>
          </a:xfrm>
        </p:spPr>
        <p:txBody>
          <a:bodyPr>
            <a:normAutofit fontScale="25000" lnSpcReduction="20000"/>
          </a:bodyPr>
          <a:lstStyle/>
          <a:p>
            <a:r>
              <a:rPr lang="en-US" sz="9600" dirty="0"/>
              <a:t>An agency against which an appeal is filed must:</a:t>
            </a:r>
            <a:r>
              <a:rPr lang="en-US" sz="2000" dirty="0"/>
              <a:t>:</a:t>
            </a:r>
          </a:p>
        </p:txBody>
      </p:sp>
      <p:sp>
        <p:nvSpPr>
          <p:cNvPr id="6" name="Content Placeholder 5">
            <a:extLst>
              <a:ext uri="{FF2B5EF4-FFF2-40B4-BE49-F238E27FC236}">
                <a16:creationId xmlns:a16="http://schemas.microsoft.com/office/drawing/2014/main" id="{DE44DEE3-585F-00C3-862C-599AE97A5D1F}"/>
              </a:ext>
            </a:extLst>
          </p:cNvPr>
          <p:cNvSpPr>
            <a:spLocks noGrp="1"/>
          </p:cNvSpPr>
          <p:nvPr>
            <p:ph sz="quarter" idx="4"/>
          </p:nvPr>
        </p:nvSpPr>
        <p:spPr/>
        <p:txBody>
          <a:bodyPr>
            <a:normAutofit fontScale="25000" lnSpcReduction="20000"/>
          </a:bodyPr>
          <a:lstStyle/>
          <a:p>
            <a:pPr marL="0" indent="0">
              <a:buNone/>
            </a:pPr>
            <a:endParaRPr lang="en-US" dirty="0"/>
          </a:p>
          <a:p>
            <a:r>
              <a:rPr lang="en-US" sz="8800" dirty="0"/>
              <a:t>Upon receipt of the Attorney General’s notification that an appeal has been filed, respond in writing and within 5 days.</a:t>
            </a:r>
          </a:p>
          <a:p>
            <a:r>
              <a:rPr lang="en-US" sz="8800" dirty="0"/>
              <a:t>Respond to the Attorney General’s request for additional documentation to substantiate its denial and provide a copy of the disputed records for “in camera” inspection, if requested.</a:t>
            </a:r>
          </a:p>
          <a:p>
            <a:r>
              <a:rPr lang="en-US" sz="8800" dirty="0"/>
              <a:t>Attempt to meet is statutorily assigned  burden of proving that its denial was proper..</a:t>
            </a:r>
          </a:p>
          <a:p>
            <a:r>
              <a:rPr lang="en-US" sz="5100" dirty="0"/>
              <a:t> </a:t>
            </a:r>
          </a:p>
          <a:p>
            <a:endParaRPr lang="en-US" dirty="0"/>
          </a:p>
        </p:txBody>
      </p:sp>
    </p:spTree>
    <p:extLst>
      <p:ext uri="{BB962C8B-B14F-4D97-AF65-F5344CB8AC3E}">
        <p14:creationId xmlns:p14="http://schemas.microsoft.com/office/powerpoint/2010/main" val="58336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B9DCEF4076A649B6B0A6C2CA259CBE" ma:contentTypeVersion="2" ma:contentTypeDescription="Create a new document." ma:contentTypeScope="" ma:versionID="de7c33abf301f17587463d4871d5363f">
  <xsd:schema xmlns:xsd="http://www.w3.org/2001/XMLSchema" xmlns:xs="http://www.w3.org/2001/XMLSchema" xmlns:p="http://schemas.microsoft.com/office/2006/metadata/properties" xmlns:ns1="http://schemas.microsoft.com/sharepoint/v3" xmlns:ns2="226df4f3-c559-4374-810c-c9573df59ea4" targetNamespace="http://schemas.microsoft.com/office/2006/metadata/properties" ma:root="true" ma:fieldsID="ae66dbbd88bfa9e0d368d388116babac" ns1:_="" ns2:_="">
    <xsd:import namespace="http://schemas.microsoft.com/sharepoint/v3"/>
    <xsd:import namespace="226df4f3-c559-4374-810c-c9573df59ea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6df4f3-c559-4374-810c-c9573df59ea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EAE9B08-8889-4E5B-B6FC-ECA232D7741A}"/>
</file>

<file path=customXml/itemProps2.xml><?xml version="1.0" encoding="utf-8"?>
<ds:datastoreItem xmlns:ds="http://schemas.openxmlformats.org/officeDocument/2006/customXml" ds:itemID="{6734B819-FD46-42F9-BE19-B0103DF7A018}"/>
</file>

<file path=customXml/itemProps3.xml><?xml version="1.0" encoding="utf-8"?>
<ds:datastoreItem xmlns:ds="http://schemas.openxmlformats.org/officeDocument/2006/customXml" ds:itemID="{4ADCC989-5C14-4DA1-8B83-0CA0D8BD8806}"/>
</file>

<file path=docProps/app.xml><?xml version="1.0" encoding="utf-8"?>
<Properties xmlns="http://schemas.openxmlformats.org/officeDocument/2006/extended-properties" xmlns:vt="http://schemas.openxmlformats.org/officeDocument/2006/docPropsVTypes">
  <Template>Earth tone presentation (widescreen)</Template>
  <TotalTime>273</TotalTime>
  <Words>3957</Words>
  <Application>Microsoft Office PowerPoint</Application>
  <PresentationFormat>Custom</PresentationFormat>
  <Paragraphs>171</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Corbel</vt:lpstr>
      <vt:lpstr>Earthtones 16x9</vt:lpstr>
      <vt:lpstr>An overview and update of the open records and open meetings laws</vt:lpstr>
      <vt:lpstr>Kentucky Open Records Act KRS 61.870-61.884</vt:lpstr>
      <vt:lpstr>  All public records shall be open for inspection by any resident, except as otherwise provided by the Act. </vt:lpstr>
      <vt:lpstr>2021 Residency Requirement</vt:lpstr>
      <vt:lpstr>“Resident” defined KRS 61.870(10)</vt:lpstr>
      <vt:lpstr>Modifications to agency duties under recent open records legislation (KRS 61.872, KRS 61.876, and KRS 61.880)</vt:lpstr>
      <vt:lpstr>Existing rights and duties under the open records law</vt:lpstr>
      <vt:lpstr>All public records are presumed open unless one or more of the 18 exceptions found at KRS 61.878(1)(a) through (r) authorize nondisclosure. The most commonly invoked exceptions are: </vt:lpstr>
      <vt:lpstr>Enforcement</vt:lpstr>
      <vt:lpstr>Administrative and Judicial Review and Consequences</vt:lpstr>
      <vt:lpstr>Additional noteworthy developments</vt:lpstr>
      <vt:lpstr>Kentucky Open Meetings Act KRS 61.800 to KRS 61.850</vt:lpstr>
      <vt:lpstr>All meetings of a quorum of the members of any public agency at which any public business is discussed or at which any action is taken by the agency, shall be public meetings, open to the public at all times. KRS 61.810(1)</vt:lpstr>
      <vt:lpstr>“The Open Meetings Act prohibits a quorum from discussing public business in private or meeting in numbers less than a quorum for the express purpose of avoiding the open meetings requirements of the Act.”</vt:lpstr>
      <vt:lpstr>Regular meetings versus special meetings</vt:lpstr>
      <vt:lpstr>Requirements for going into closed session (KRS 61.815(a)-(d))</vt:lpstr>
      <vt:lpstr>Rights and duties under the open meetings law</vt:lpstr>
      <vt:lpstr>“Video-teleconference” KRS 61.826</vt:lpstr>
      <vt:lpstr>Under the 2022 amendments, three types of meetings are now legally recognized in the open meetings law</vt:lpstr>
      <vt:lpstr>“Hybrid” meetings are an option but are not required</vt:lpstr>
      <vt:lpstr>Meeting notice: additional requirements for video-teleconferenced meetings</vt:lpstr>
      <vt:lpstr>Notice of video-teleconferenced meeting attended by two or more members at the same location</vt:lpstr>
      <vt:lpstr>Regular in-person meeting rescheduled as a video-teleconferenced meeting</vt:lpstr>
      <vt:lpstr>To protect the public’s right to attend public meetings, public agencies must ensure:</vt:lpstr>
      <vt:lpstr>Enforcement</vt:lpstr>
      <vt:lpstr>Administrative and Judicial Review and Consequences</vt:lpstr>
      <vt:lpstr>Role of the Kentucky Open Government Coalition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and update of the open records and open meetings laws</dc:title>
  <dc:creator>Amye Bensenhaver</dc:creator>
  <cp:lastModifiedBy>Jordan Molla-Coyle</cp:lastModifiedBy>
  <cp:revision>1</cp:revision>
  <dcterms:created xsi:type="dcterms:W3CDTF">2023-01-26T18:49:28Z</dcterms:created>
  <dcterms:modified xsi:type="dcterms:W3CDTF">2023-02-06T15:14:41Z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0x01010062B9DCEF4076A649B6B0A6C2CA259CBE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